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1" r:id="rId2"/>
  </p:sldMasterIdLst>
  <p:notesMasterIdLst>
    <p:notesMasterId r:id="rId50"/>
  </p:notesMasterIdLst>
  <p:handoutMasterIdLst>
    <p:handoutMasterId r:id="rId51"/>
  </p:handoutMasterIdLst>
  <p:sldIdLst>
    <p:sldId id="446" r:id="rId3"/>
    <p:sldId id="845" r:id="rId4"/>
    <p:sldId id="596" r:id="rId5"/>
    <p:sldId id="639" r:id="rId6"/>
    <p:sldId id="624" r:id="rId7"/>
    <p:sldId id="625" r:id="rId8"/>
    <p:sldId id="631" r:id="rId9"/>
    <p:sldId id="788" r:id="rId10"/>
    <p:sldId id="748" r:id="rId11"/>
    <p:sldId id="605" r:id="rId12"/>
    <p:sldId id="838" r:id="rId13"/>
    <p:sldId id="749" r:id="rId14"/>
    <p:sldId id="750" r:id="rId15"/>
    <p:sldId id="751" r:id="rId16"/>
    <p:sldId id="753" r:id="rId17"/>
    <p:sldId id="752" r:id="rId18"/>
    <p:sldId id="795" r:id="rId19"/>
    <p:sldId id="796" r:id="rId20"/>
    <p:sldId id="797" r:id="rId21"/>
    <p:sldId id="849" r:id="rId22"/>
    <p:sldId id="798" r:id="rId23"/>
    <p:sldId id="799" r:id="rId24"/>
    <p:sldId id="800" r:id="rId25"/>
    <p:sldId id="801" r:id="rId26"/>
    <p:sldId id="802" r:id="rId27"/>
    <p:sldId id="803" r:id="rId28"/>
    <p:sldId id="804" r:id="rId29"/>
    <p:sldId id="805" r:id="rId30"/>
    <p:sldId id="806" r:id="rId31"/>
    <p:sldId id="807" r:id="rId32"/>
    <p:sldId id="808" r:id="rId33"/>
    <p:sldId id="809" r:id="rId34"/>
    <p:sldId id="810" r:id="rId35"/>
    <p:sldId id="811" r:id="rId36"/>
    <p:sldId id="812" r:id="rId37"/>
    <p:sldId id="813" r:id="rId38"/>
    <p:sldId id="778" r:id="rId39"/>
    <p:sldId id="816" r:id="rId40"/>
    <p:sldId id="817" r:id="rId41"/>
    <p:sldId id="818" r:id="rId42"/>
    <p:sldId id="819" r:id="rId43"/>
    <p:sldId id="820" r:id="rId44"/>
    <p:sldId id="825" r:id="rId45"/>
    <p:sldId id="826" r:id="rId46"/>
    <p:sldId id="827" r:id="rId47"/>
    <p:sldId id="850" r:id="rId48"/>
    <p:sldId id="747" r:id="rId49"/>
  </p:sldIdLst>
  <p:sldSz cx="9144000" cy="6858000" type="screen4x3"/>
  <p:notesSz cx="9926638" cy="6669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  <a:srgbClr val="001132"/>
    <a:srgbClr val="FF00FF"/>
    <a:srgbClr val="FF9900"/>
    <a:srgbClr val="6699FF"/>
    <a:srgbClr val="CC66FF"/>
    <a:srgbClr val="9999FF"/>
    <a:srgbClr val="FBF509"/>
    <a:srgbClr val="3F5B3F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94545" autoAdjust="0"/>
  </p:normalViewPr>
  <p:slideViewPr>
    <p:cSldViewPr>
      <p:cViewPr varScale="1">
        <p:scale>
          <a:sx n="62" d="100"/>
          <a:sy n="62" d="100"/>
        </p:scale>
        <p:origin x="-151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222" y="-90"/>
      </p:cViewPr>
      <p:guideLst>
        <p:guide orient="horz" pos="210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201" y="0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35714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201" y="6335714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9C40058F-0F14-44C8-A133-277556BAFA2B}" type="slidenum">
              <a:rPr lang="en-US" altLang="en-GB"/>
              <a:pPr>
                <a:defRPr/>
              </a:pPr>
              <a:t>‹#›</a:t>
            </a:fld>
            <a:endParaRPr lang="en-US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201" y="0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7238" y="500063"/>
            <a:ext cx="3332162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3167063"/>
            <a:ext cx="7279111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noProof="0" smtClean="0"/>
              <a:t>Click to edit Master text styles</a:t>
            </a:r>
          </a:p>
          <a:p>
            <a:pPr lvl="1"/>
            <a:r>
              <a:rPr lang="en-US" altLang="en-GB" noProof="0" smtClean="0"/>
              <a:t>Second level</a:t>
            </a:r>
          </a:p>
          <a:p>
            <a:pPr lvl="2"/>
            <a:r>
              <a:rPr lang="en-US" altLang="en-GB" noProof="0" smtClean="0"/>
              <a:t>Third level</a:t>
            </a:r>
          </a:p>
          <a:p>
            <a:pPr lvl="3"/>
            <a:r>
              <a:rPr lang="en-US" altLang="en-GB" noProof="0" smtClean="0"/>
              <a:t>Fourth level</a:t>
            </a:r>
          </a:p>
          <a:p>
            <a:pPr lvl="4"/>
            <a:r>
              <a:rPr lang="en-US" altLang="en-GB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35714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 altLang="en-GB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201" y="6335714"/>
            <a:ext cx="43014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BFC6A2DF-1FC5-44D8-9FAB-DA0BEE56DA25}" type="slidenum">
              <a:rPr lang="en-US" altLang="en-GB"/>
              <a:pPr>
                <a:defRPr/>
              </a:pPr>
              <a:t>‹#›</a:t>
            </a:fld>
            <a:endParaRPr lang="en-US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1121B-EA52-485C-B57F-6AD866FFD79B}" type="slidenum">
              <a:rPr lang="en-GB" altLang="en-GB" smtClean="0"/>
              <a:pPr/>
              <a:t>4</a:t>
            </a:fld>
            <a:endParaRPr lang="en-GB" altLang="en-GB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7350B-B391-4A81-B0A9-E4559117CEAE}" type="slidenum">
              <a:rPr lang="en-GB" altLang="en-GB" smtClean="0"/>
              <a:pPr/>
              <a:t>6</a:t>
            </a:fld>
            <a:endParaRPr lang="en-GB" altLang="en-GB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29606-5AA7-4436-8C85-E86F58592D30}" type="slidenum">
              <a:rPr lang="en-US" altLang="en-GB"/>
              <a:pPr/>
              <a:t>10</a:t>
            </a:fld>
            <a:endParaRPr lang="en-US" altLang="en-GB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6A2DF-1FC5-44D8-9FAB-DA0BEE56DA25}" type="slidenum">
              <a:rPr lang="en-US" altLang="en-GB" smtClean="0"/>
              <a:pPr>
                <a:defRPr/>
              </a:pPr>
              <a:t>43</a:t>
            </a:fld>
            <a:endParaRPr lang="en-US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1CFCA-FB08-49ED-9068-13440831022B}" type="slidenum">
              <a:rPr lang="en-US" altLang="en-GB" smtClean="0"/>
              <a:pPr/>
              <a:t>47</a:t>
            </a:fld>
            <a:endParaRPr lang="en-US" alt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304800"/>
            <a:ext cx="2286000" cy="5294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304800"/>
            <a:ext cx="6705600" cy="5294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EF68A-7D46-48D0-9E9D-4B41137D6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26677-47D5-49C9-A1D3-519FABECA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F7C91-808D-4B41-B822-C290CD37B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67496-1240-44A9-BC9E-3F7386A2A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22120-1998-4A1F-B649-4BB5F17DB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65822-34B2-4578-86EE-9AFE0871F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83A4-D29D-4F84-B0DB-5AEB31599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0DAC-8FFB-4D1B-8490-5060DBEDF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0F19-FC3A-4EC9-8318-1325745AD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9F81-A3E2-4526-AD92-897DA6EAF5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2217-C69A-462D-9538-10B584B1C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484313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84313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2F47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1484313"/>
            <a:ext cx="814393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dirty="0" smtClean="0"/>
              <a:t>Click to edit Master text styles</a:t>
            </a:r>
          </a:p>
          <a:p>
            <a:pPr lvl="1"/>
            <a:r>
              <a:rPr lang="en-US" altLang="en-GB" dirty="0" smtClean="0"/>
              <a:t>Second level</a:t>
            </a:r>
          </a:p>
          <a:p>
            <a:pPr lvl="2"/>
            <a:r>
              <a:rPr lang="en-US" altLang="en-GB" dirty="0" smtClean="0"/>
              <a:t>Third level</a:t>
            </a:r>
          </a:p>
          <a:p>
            <a:pPr lvl="3"/>
            <a:r>
              <a:rPr lang="en-US" altLang="en-GB" dirty="0" smtClean="0"/>
              <a:t>Fourth level</a:t>
            </a:r>
          </a:p>
          <a:p>
            <a:pPr lvl="4"/>
            <a:r>
              <a:rPr lang="en-US" altLang="en-GB" dirty="0" smtClean="0"/>
              <a:t>Fifth level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948488" y="6021388"/>
          <a:ext cx="2057400" cy="617537"/>
        </p:xfrm>
        <a:graphic>
          <a:graphicData uri="http://schemas.openxmlformats.org/presentationml/2006/ole">
            <p:oleObj spid="_x0000_s1026" name="Photo Editor Photo" r:id="rId14" imgW="5811061" imgH="1467055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 baseline="0">
          <a:solidFill>
            <a:srgbClr val="FCCC0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CCC0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801688" algn="l"/>
        </a:tabLst>
        <a:defRPr sz="2800" baseline="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801688" algn="l"/>
        </a:tabLst>
        <a:defRPr sz="2400" baseline="0">
          <a:solidFill>
            <a:schemeClr val="bg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801688" algn="l"/>
        </a:tabLst>
        <a:defRPr sz="2000" baseline="0">
          <a:solidFill>
            <a:schemeClr val="bg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801688" algn="l"/>
        </a:tabLst>
        <a:defRPr sz="2000" baseline="0">
          <a:solidFill>
            <a:schemeClr val="bg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801688" algn="l"/>
        </a:tabLst>
        <a:defRPr sz="2000" baseline="0">
          <a:solidFill>
            <a:schemeClr val="bg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CC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CC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CC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CC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82F47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4709DF-954A-4272-A15B-53CC0C105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c.govt.n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rc.govt.nz/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859713" cy="2057400"/>
          </a:xfrm>
        </p:spPr>
        <p:txBody>
          <a:bodyPr/>
          <a:lstStyle/>
          <a:p>
            <a:pPr algn="ctr"/>
            <a:r>
              <a:rPr lang="en-NZ" dirty="0" smtClean="0"/>
              <a:t>New Zealand Drivers Study:  Risky driving behaviour among learner and restricted licence drivers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564904"/>
            <a:ext cx="7921625" cy="40005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Dr Dorothy Begg</a:t>
            </a:r>
          </a:p>
          <a:p>
            <a:pPr marL="0" indent="0" algn="ctr">
              <a:buFontTx/>
              <a:buNone/>
            </a:pPr>
            <a:r>
              <a:rPr lang="en-NZ" sz="2400" dirty="0" smtClean="0">
                <a:solidFill>
                  <a:schemeClr val="bg1"/>
                </a:solidFill>
              </a:rPr>
              <a:t>University</a:t>
            </a:r>
            <a:r>
              <a:rPr lang="en-US" sz="2400" dirty="0" smtClean="0">
                <a:solidFill>
                  <a:schemeClr val="bg1"/>
                </a:solidFill>
              </a:rPr>
              <a:t> of Otago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r>
              <a:rPr lang="en-US" sz="2400" dirty="0" smtClean="0"/>
              <a:t>NZAA  Research Foundation Symposium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Wellington Convention Centre</a:t>
            </a:r>
          </a:p>
          <a:p>
            <a:pPr marL="0" indent="0" algn="ctr">
              <a:buFontTx/>
              <a:buNone/>
            </a:pPr>
            <a:r>
              <a:rPr lang="en-US" sz="2400" dirty="0" smtClean="0"/>
              <a:t>September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2011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/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877272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7488237" cy="8159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Questionnaire items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44824"/>
            <a:ext cx="7416800" cy="446405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Learner:</a:t>
            </a:r>
            <a:r>
              <a:rPr lang="en-US" b="1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demographic data, pre-licensed driving, </a:t>
            </a:r>
            <a:r>
              <a:rPr lang="en-US" sz="2400" dirty="0" smtClean="0"/>
              <a:t>reasons for licensing , a</a:t>
            </a:r>
            <a:r>
              <a:rPr lang="en-US" sz="2400" dirty="0" smtClean="0">
                <a:solidFill>
                  <a:schemeClr val="bg1"/>
                </a:solidFill>
              </a:rPr>
              <a:t>lcohol, marijuana, other drugs, sleep, impulsivity-sensation seeking-aggression.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defTabSz="1447800">
              <a:buNone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</a:rPr>
              <a:t>Restricted &amp; Full:  </a:t>
            </a:r>
            <a:r>
              <a:rPr lang="en-US" sz="2400" dirty="0" smtClean="0"/>
              <a:t>vehicle access &amp; details, </a:t>
            </a:r>
          </a:p>
          <a:p>
            <a:pPr marL="0" indent="0" defTabSz="1447800">
              <a:buNone/>
              <a:tabLst>
                <a:tab pos="381000" algn="l"/>
              </a:tabLst>
              <a:defRPr/>
            </a:pPr>
            <a:r>
              <a:rPr lang="en-US" sz="2400" dirty="0" smtClean="0"/>
              <a:t>quantity &amp; quality of driving experience: professional lessons, courses, supervised &amp; unsupervised driving, driving behaviour, alcohol, marijuana, other drugs, s</a:t>
            </a:r>
            <a:r>
              <a:rPr lang="en-US" sz="2400" dirty="0" smtClean="0">
                <a:cs typeface="Calibri" pitchFamily="34" charset="0"/>
              </a:rPr>
              <a:t>eatbelts, police enforcement, speed cameras, crashes.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70088" y="1838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AU" sz="2400" dirty="0">
              <a:latin typeface="Times New Roman" pitchFamily="18" charset="0"/>
            </a:endParaRPr>
          </a:p>
        </p:txBody>
      </p:sp>
      <p:pic>
        <p:nvPicPr>
          <p:cNvPr id="5" name="Picture 2" descr="University of Otago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NZ" dirty="0" smtClean="0"/>
              <a:t>The following results based on: 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768752" cy="4608512"/>
          </a:xfrm>
        </p:spPr>
        <p:txBody>
          <a:bodyPr/>
          <a:lstStyle/>
          <a:p>
            <a:pPr algn="l">
              <a:tabLst/>
            </a:pPr>
            <a:r>
              <a:rPr lang="en-NZ" sz="2400" b="1" dirty="0" smtClean="0">
                <a:solidFill>
                  <a:schemeClr val="tx1"/>
                </a:solidFill>
              </a:rPr>
              <a:t>Restricted Licence Interview (learner licence  data) </a:t>
            </a:r>
            <a:r>
              <a:rPr lang="en-NZ" sz="2400" dirty="0" smtClean="0">
                <a:solidFill>
                  <a:schemeClr val="tx1"/>
                </a:solidFill>
              </a:rPr>
              <a:t>	</a:t>
            </a:r>
            <a:r>
              <a:rPr lang="en-NZ" sz="2400" dirty="0" smtClean="0"/>
              <a:t>	</a:t>
            </a:r>
          </a:p>
          <a:p>
            <a:pPr lvl="1" algn="l">
              <a:buFont typeface="Arial" pitchFamily="34" charset="0"/>
              <a:buChar char="•"/>
              <a:tabLst/>
            </a:pPr>
            <a:r>
              <a:rPr lang="en-NZ" dirty="0" smtClean="0"/>
              <a:t>September 2010 	</a:t>
            </a:r>
          </a:p>
          <a:p>
            <a:pPr lvl="1" algn="l">
              <a:buFont typeface="Arial" pitchFamily="34" charset="0"/>
              <a:buChar char="•"/>
            </a:pPr>
            <a:r>
              <a:rPr lang="en-NZ" dirty="0" smtClean="0"/>
              <a:t>2 years after all eligible for a RL</a:t>
            </a:r>
          </a:p>
          <a:p>
            <a:pPr lvl="1" algn="l">
              <a:buFont typeface="Arial" pitchFamily="34" charset="0"/>
              <a:buChar char="•"/>
            </a:pPr>
            <a:r>
              <a:rPr lang="en-NZ" dirty="0" smtClean="0"/>
              <a:t>n=2474 (62%)</a:t>
            </a:r>
          </a:p>
          <a:p>
            <a:pPr marL="6350" lvl="1" algn="l"/>
            <a:r>
              <a:rPr lang="en-NZ" b="1" dirty="0" smtClean="0">
                <a:solidFill>
                  <a:schemeClr val="tx1"/>
                </a:solidFill>
              </a:rPr>
              <a:t>Full Licence Interview (restricted licence data)</a:t>
            </a:r>
          </a:p>
          <a:p>
            <a:pPr marL="463550" lvl="2" algn="l">
              <a:buFont typeface="Arial" pitchFamily="34" charset="0"/>
              <a:buChar char="•"/>
            </a:pPr>
            <a:r>
              <a:rPr lang="en-NZ" sz="2400" dirty="0" smtClean="0"/>
              <a:t>May 2011</a:t>
            </a:r>
          </a:p>
          <a:p>
            <a:pPr marL="463550" lvl="2" algn="l">
              <a:buFont typeface="Arial" pitchFamily="34" charset="0"/>
              <a:buChar char="•"/>
            </a:pPr>
            <a:r>
              <a:rPr lang="en-NZ" sz="2400" dirty="0" smtClean="0"/>
              <a:t>n=1470 (37%)</a:t>
            </a:r>
          </a:p>
          <a:p>
            <a:pPr marL="463550" lvl="2" algn="l">
              <a:buFont typeface="Arial" pitchFamily="34" charset="0"/>
              <a:buChar char="•"/>
            </a:pPr>
            <a:endParaRPr lang="en-NZ" sz="2400" dirty="0"/>
          </a:p>
          <a:p>
            <a:pPr marL="0" lvl="2" algn="l"/>
            <a:r>
              <a:rPr lang="en-NZ" sz="2400" b="1" dirty="0" smtClean="0">
                <a:solidFill>
                  <a:schemeClr val="tx1"/>
                </a:solidFill>
              </a:rPr>
              <a:t>All results presented are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Key demographic characteristics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47664" y="1340768"/>
          <a:ext cx="6515100" cy="428127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55713"/>
                <a:gridCol w="1201837"/>
                <a:gridCol w="1783010"/>
                <a:gridCol w="1474540"/>
              </a:tblGrid>
              <a:tr h="596705">
                <a:tc>
                  <a:txBody>
                    <a:bodyPr/>
                    <a:lstStyle/>
                    <a:p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Age at learners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n=3992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Restricted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n=2474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Full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n=1470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15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16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17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18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19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20+ years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Key demographic characteristics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2276872"/>
          <a:ext cx="6515100" cy="189445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55713"/>
                <a:gridCol w="1201837"/>
                <a:gridCol w="1628775"/>
                <a:gridCol w="1628775"/>
              </a:tblGrid>
              <a:tr h="596705">
                <a:tc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Gender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n=3992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Restricted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n=2474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Full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n=1470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Female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49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Males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49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59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Key demographic characteristics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6515100" cy="41985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55713"/>
                <a:gridCol w="1201837"/>
                <a:gridCol w="1628775"/>
                <a:gridCol w="1628775"/>
              </a:tblGrid>
              <a:tr h="596705">
                <a:tc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*Ethnicity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n=3992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Restricted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n=2474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Full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n=1470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NZ European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55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65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75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Maori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Pacific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Asian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Other</a:t>
                      </a:r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995">
                <a:tc gridSpan="4"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* can identify with more than one ethnicity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4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Key demographic characteristics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648" y="2132856"/>
          <a:ext cx="6571948" cy="2120705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76264"/>
                <a:gridCol w="1136968"/>
                <a:gridCol w="1728192"/>
                <a:gridCol w="1330524"/>
              </a:tblGrid>
              <a:tr h="596705">
                <a:tc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Residential location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n=3992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Restricted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n=2474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Full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n=1470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endParaRPr lang="en-NZ" sz="2400" b="0" i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NZ" sz="2400" b="0" i="0" dirty="0" smtClean="0">
                          <a:solidFill>
                            <a:srgbClr val="002060"/>
                          </a:solidFill>
                        </a:rPr>
                        <a:t>Main urban</a:t>
                      </a:r>
                      <a:endParaRPr lang="en-NZ" sz="2400" b="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4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89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88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87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400" b="0" i="0" dirty="0" smtClean="0">
                          <a:solidFill>
                            <a:srgbClr val="002060"/>
                          </a:solidFill>
                        </a:rPr>
                        <a:t>Other</a:t>
                      </a:r>
                      <a:endParaRPr lang="en-NZ" sz="2400" b="0" i="0" dirty="0"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Key demographic characteristics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5656" y="1700808"/>
          <a:ext cx="6515100" cy="3684565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736304"/>
                <a:gridCol w="1296144"/>
                <a:gridCol w="1368152"/>
                <a:gridCol w="1114500"/>
              </a:tblGrid>
              <a:tr h="596705">
                <a:tc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NZDep2006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n=3992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Restricted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n=2474 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Full</a:t>
                      </a:r>
                    </a:p>
                    <a:p>
                      <a:pPr algn="ctr"/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n=1470</a:t>
                      </a:r>
                      <a:endParaRPr lang="en-NZ" sz="20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pPr marL="982663" lvl="2" indent="-982663" algn="l">
                        <a:tabLst/>
                      </a:pPr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 &amp; 2 least</a:t>
                      </a:r>
                      <a:r>
                        <a:rPr lang="en-NZ" sz="2000" baseline="0" dirty="0" smtClean="0">
                          <a:solidFill>
                            <a:srgbClr val="002060"/>
                          </a:solidFill>
                        </a:rPr>
                        <a:t> d</a:t>
                      </a:r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eprived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3 &amp; 4 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5 &amp; 6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7 &amp; 8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9 &amp; 10 most deprived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7272807" cy="358023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drive fast just for the thrill of it?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83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70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16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28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2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1" dirty="0" smtClean="0">
                          <a:solidFill>
                            <a:srgbClr val="002060"/>
                          </a:solidFill>
                        </a:rPr>
                        <a:t>Males significantly riskier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272807" cy="411501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take some risks when driving</a:t>
                      </a:r>
                      <a:r>
                        <a:rPr lang="en-NZ" sz="2400" b="0" i="1" baseline="0" dirty="0" smtClean="0">
                          <a:solidFill>
                            <a:srgbClr val="002060"/>
                          </a:solidFill>
                        </a:rPr>
                        <a:t> because it makes driving more fun?</a:t>
                      </a:r>
                    </a:p>
                    <a:p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472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riskier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682964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do burnouts, donuts or skids just for the fun of it?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3184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95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89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  <a:r>
                        <a:rPr lang="en-NZ" sz="2000" b="0" i="0" u="none" strike="noStrike" baseline="0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riskier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859713" cy="2057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Zealand Drivers Study: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follow-up study of newly licensed drivers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7921625" cy="40005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Dr Dorothy Begg, Prof. John Langley,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Rebecca Brookland, </a:t>
            </a:r>
            <a:r>
              <a:rPr lang="en-NZ" sz="2400" dirty="0" smtClean="0">
                <a:solidFill>
                  <a:schemeClr val="bg1"/>
                </a:solidFill>
              </a:rPr>
              <a:t>Anna McDowell, </a:t>
            </a:r>
            <a:r>
              <a:rPr lang="en-NZ" sz="2400" dirty="0" smtClean="0"/>
              <a:t>Hannah Jordan, Ari Samaranayaka, Dave </a:t>
            </a:r>
            <a:r>
              <a:rPr lang="en-NZ" sz="2400" dirty="0" err="1" smtClean="0"/>
              <a:t>Barson</a:t>
            </a:r>
            <a:r>
              <a:rPr lang="en-NZ" sz="2400" dirty="0" smtClean="0"/>
              <a:t>, </a:t>
            </a:r>
            <a:r>
              <a:rPr lang="en-US" sz="2400" dirty="0" smtClean="0"/>
              <a:t>Prof. Hank Weiss </a:t>
            </a:r>
            <a:r>
              <a:rPr lang="en-NZ" sz="2400" dirty="0" smtClean="0"/>
              <a:t>(</a:t>
            </a:r>
            <a:r>
              <a:rPr lang="en-NZ" sz="2400" dirty="0" smtClean="0">
                <a:solidFill>
                  <a:schemeClr val="bg1"/>
                </a:solidFill>
              </a:rPr>
              <a:t>IPRU) </a:t>
            </a:r>
          </a:p>
          <a:p>
            <a:pPr marL="0" indent="0" algn="ctr">
              <a:buNone/>
            </a:pPr>
            <a:r>
              <a:rPr lang="en-US" sz="2400" dirty="0" smtClean="0"/>
              <a:t>Assoc </a:t>
            </a:r>
            <a:r>
              <a:rPr lang="en-US" sz="2400" dirty="0" smtClean="0">
                <a:solidFill>
                  <a:schemeClr val="bg1"/>
                </a:solidFill>
              </a:rPr>
              <a:t>Prof. John Broughton, </a:t>
            </a:r>
            <a:r>
              <a:rPr lang="en-US" sz="2400" dirty="0" err="1" smtClean="0">
                <a:solidFill>
                  <a:schemeClr val="bg1"/>
                </a:solidFill>
              </a:rPr>
              <a:t>Ngai</a:t>
            </a:r>
            <a:r>
              <a:rPr lang="en-US" sz="2400" dirty="0" smtClean="0">
                <a:solidFill>
                  <a:schemeClr val="bg1"/>
                </a:solidFill>
              </a:rPr>
              <a:t> Tahu Maori Health Unit, </a:t>
            </a:r>
            <a:r>
              <a:rPr lang="en-NZ" sz="2400" dirty="0" smtClean="0">
                <a:solidFill>
                  <a:schemeClr val="bg1"/>
                </a:solidFill>
              </a:rPr>
              <a:t>University</a:t>
            </a:r>
            <a:r>
              <a:rPr lang="en-US" sz="2400" dirty="0" smtClean="0">
                <a:solidFill>
                  <a:schemeClr val="bg1"/>
                </a:solidFill>
              </a:rPr>
              <a:t> of Otago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Prof. Shanthi  Ameratunga, University of Auckland</a:t>
            </a:r>
            <a:endParaRPr lang="en-NZ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/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733256"/>
            <a:ext cx="24288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ad Safety Trust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877272"/>
            <a:ext cx="17287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682964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do get involved in unofficial street races with other drivers?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3184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Learner </a:t>
                      </a:r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Restricted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&lt;1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&lt;1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riskier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overtake when there is a solid yellow line on your side of the road?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99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98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Chi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sq not valid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67273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speed up if someone is trying to pass you?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95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riskier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67273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make rude gestures at other drivers?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93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“ruder” than females at full licence stage  only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272807" cy="3970996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honk horn or flash lights in anger at other drivers?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1216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“angrier” than females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talk on a handheld cell phone while driving?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No difference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by gender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talk on a hands free cell phone while driving?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No difference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by gender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67273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do you text message on a cell phone while driving?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Never/hardly ever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77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Occasionally/quite often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Frequently/all the time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No difference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by gender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628800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In general, how fast do you drive on the open road, compared to other drivers?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Slower/ much slower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19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About the same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Faster/much faster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faster than females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In general, how fast do you drive in a 50 kph area, compared to other drivers?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Slower/ much slower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About the same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Faster/much faster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faster than females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87624" y="980728"/>
            <a:ext cx="727075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Study design</a:t>
            </a:r>
            <a:r>
              <a:rPr lang="en-US" dirty="0" smtClean="0"/>
              <a:t>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7704137" cy="3816350"/>
          </a:xfrm>
        </p:spPr>
        <p:txBody>
          <a:bodyPr/>
          <a:lstStyle/>
          <a:p>
            <a:pPr marL="981075" indent="-352425"/>
            <a:r>
              <a:rPr lang="en-US" sz="2400" dirty="0" smtClean="0">
                <a:solidFill>
                  <a:schemeClr val="bg1"/>
                </a:solidFill>
              </a:rPr>
              <a:t>prospective cohort study </a:t>
            </a:r>
          </a:p>
          <a:p>
            <a:pPr marL="981075" indent="-352425"/>
            <a:r>
              <a:rPr lang="en-NZ" sz="2400" dirty="0" smtClean="0"/>
              <a:t>d</a:t>
            </a:r>
            <a:r>
              <a:rPr lang="en-NZ" sz="2400" dirty="0" smtClean="0">
                <a:solidFill>
                  <a:schemeClr val="bg1"/>
                </a:solidFill>
              </a:rPr>
              <a:t>esigned to capitalise on NZ graduated driver licensing process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981075" indent="-352425"/>
            <a:r>
              <a:rPr lang="en-US" sz="2400" dirty="0" smtClean="0">
                <a:solidFill>
                  <a:schemeClr val="bg1"/>
                </a:solidFill>
              </a:rPr>
              <a:t>recruit newly licensed drivers at learner licence stage</a:t>
            </a:r>
          </a:p>
          <a:p>
            <a:pPr marL="981075" indent="-352425"/>
            <a:r>
              <a:rPr lang="en-US" sz="2400" dirty="0" smtClean="0">
                <a:solidFill>
                  <a:schemeClr val="bg1"/>
                </a:solidFill>
              </a:rPr>
              <a:t>follow-up interviews at the restricted and full licence stages</a:t>
            </a:r>
          </a:p>
          <a:p>
            <a:pPr marL="981075" indent="-352425"/>
            <a:r>
              <a:rPr lang="en-US" sz="2400" dirty="0" smtClean="0">
                <a:solidFill>
                  <a:schemeClr val="bg1"/>
                </a:solidFill>
              </a:rPr>
              <a:t>follow-up after full licence using national databases: traffic crash reports, hospital admissions, police traffic records, ACC records</a:t>
            </a: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do you rate your driving ability,  compared to other drivers with a restricted licence / just got their full licence?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Worse, much worse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About the same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Better/much better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“better” than females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272807" cy="389898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Compared to other drivers in general, how do you rate your driving ability?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Worse, much worse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About the same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Better/much better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Males significantly “better” than females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pPr algn="ctr"/>
            <a:r>
              <a:rPr lang="en-NZ" dirty="0" smtClean="0"/>
              <a:t>Risky Driving Behaviours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7272807" cy="4043004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Suppose there were no speed limits on the open road or</a:t>
                      </a:r>
                      <a:r>
                        <a:rPr lang="en-NZ" sz="2400" b="0" i="1" baseline="0" dirty="0" smtClean="0">
                          <a:solidFill>
                            <a:srgbClr val="002060"/>
                          </a:solidFill>
                        </a:rPr>
                        <a:t> highway,  how fast would you chose to drive when weather conditions are good and traffic volume is light?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≤100 kph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100-120 kph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≥121 kph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Very significantly different by gender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37770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at 60 kph in a 50 kph speed zone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Higher % females report never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and higher % males mostly/always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772816"/>
          <a:ext cx="7272807" cy="367273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at 110 kph in a 100 kph speed zone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Higher % females report never safe and higher % males 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700808"/>
          <a:ext cx="7272807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with a BAC just over the legal limit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Higher % females report never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and higher % males 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272807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after using marijuana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 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Higher % females report never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and higher % males 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272807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through a red light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700808"/>
          <a:ext cx="7272807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813865"/>
                <a:gridCol w="2229471"/>
                <a:gridCol w="22294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with teenage passengers and no supervisor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Slightly 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7920880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064606"/>
                <a:gridCol w="2428137"/>
                <a:gridCol w="2428137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between 10pm and 5am with no supervisor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Slightly 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71969" y="5072071"/>
            <a:ext cx="5000626" cy="2060576"/>
            <a:chOff x="2610" y="3195"/>
            <a:chExt cx="3150" cy="1298"/>
          </a:xfrm>
        </p:grpSpPr>
        <p:sp>
          <p:nvSpPr>
            <p:cNvPr id="36934" name="Rectangle 5"/>
            <p:cNvSpPr>
              <a:spLocks noChangeArrowheads="1"/>
            </p:cNvSpPr>
            <p:nvPr/>
          </p:nvSpPr>
          <p:spPr bwMode="auto">
            <a:xfrm>
              <a:off x="2610" y="3195"/>
              <a:ext cx="30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On-going follow-up using national databases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55" y="3600"/>
              <a:ext cx="3105" cy="893"/>
              <a:chOff x="2655" y="4368"/>
              <a:chExt cx="3105" cy="893"/>
            </a:xfrm>
          </p:grpSpPr>
          <p:sp>
            <p:nvSpPr>
              <p:cNvPr id="36936" name="Rectangle 7"/>
              <p:cNvSpPr>
                <a:spLocks noChangeArrowheads="1"/>
              </p:cNvSpPr>
              <p:nvPr/>
            </p:nvSpPr>
            <p:spPr bwMode="auto">
              <a:xfrm>
                <a:off x="2890" y="5049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 sz="1600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937" name="Freeform 8"/>
              <p:cNvSpPr>
                <a:spLocks/>
              </p:cNvSpPr>
              <p:nvPr/>
            </p:nvSpPr>
            <p:spPr bwMode="auto">
              <a:xfrm>
                <a:off x="2655" y="4368"/>
                <a:ext cx="3105" cy="502"/>
              </a:xfrm>
              <a:custGeom>
                <a:avLst/>
                <a:gdLst>
                  <a:gd name="T0" fmla="*/ 2182 w 2154"/>
                  <a:gd name="T1" fmla="*/ 0 h 690"/>
                  <a:gd name="T2" fmla="*/ 1380 w 2154"/>
                  <a:gd name="T3" fmla="*/ 5 h 690"/>
                  <a:gd name="T4" fmla="*/ 687 w 2154"/>
                  <a:gd name="T5" fmla="*/ 14 h 690"/>
                  <a:gd name="T6" fmla="*/ 230 w 2154"/>
                  <a:gd name="T7" fmla="*/ 28 h 690"/>
                  <a:gd name="T8" fmla="*/ 0 w 2154"/>
                  <a:gd name="T9" fmla="*/ 44 h 690"/>
                  <a:gd name="T10" fmla="*/ 0 w 2154"/>
                  <a:gd name="T11" fmla="*/ 222 h 690"/>
                  <a:gd name="T12" fmla="*/ 230 w 2154"/>
                  <a:gd name="T13" fmla="*/ 238 h 690"/>
                  <a:gd name="T14" fmla="*/ 687 w 2154"/>
                  <a:gd name="T15" fmla="*/ 252 h 690"/>
                  <a:gd name="T16" fmla="*/ 1380 w 2154"/>
                  <a:gd name="T17" fmla="*/ 261 h 690"/>
                  <a:gd name="T18" fmla="*/ 2182 w 2154"/>
                  <a:gd name="T19" fmla="*/ 266 h 690"/>
                  <a:gd name="T20" fmla="*/ 39007 w 2154"/>
                  <a:gd name="T21" fmla="*/ 266 h 690"/>
                  <a:gd name="T22" fmla="*/ 39809 w 2154"/>
                  <a:gd name="T23" fmla="*/ 261 h 690"/>
                  <a:gd name="T24" fmla="*/ 40502 w 2154"/>
                  <a:gd name="T25" fmla="*/ 252 h 690"/>
                  <a:gd name="T26" fmla="*/ 40959 w 2154"/>
                  <a:gd name="T27" fmla="*/ 238 h 690"/>
                  <a:gd name="T28" fmla="*/ 41189 w 2154"/>
                  <a:gd name="T29" fmla="*/ 222 h 690"/>
                  <a:gd name="T30" fmla="*/ 41189 w 2154"/>
                  <a:gd name="T31" fmla="*/ 44 h 690"/>
                  <a:gd name="T32" fmla="*/ 40959 w 2154"/>
                  <a:gd name="T33" fmla="*/ 28 h 690"/>
                  <a:gd name="T34" fmla="*/ 40502 w 2154"/>
                  <a:gd name="T35" fmla="*/ 14 h 690"/>
                  <a:gd name="T36" fmla="*/ 39809 w 2154"/>
                  <a:gd name="T37" fmla="*/ 5 h 690"/>
                  <a:gd name="T38" fmla="*/ 39007 w 2154"/>
                  <a:gd name="T39" fmla="*/ 0 h 690"/>
                  <a:gd name="T40" fmla="*/ 2182 w 2154"/>
                  <a:gd name="T41" fmla="*/ 0 h 6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54"/>
                  <a:gd name="T64" fmla="*/ 0 h 690"/>
                  <a:gd name="T65" fmla="*/ 2154 w 2154"/>
                  <a:gd name="T66" fmla="*/ 690 h 6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54" h="690">
                    <a:moveTo>
                      <a:pt x="114" y="0"/>
                    </a:moveTo>
                    <a:lnTo>
                      <a:pt x="72" y="12"/>
                    </a:lnTo>
                    <a:lnTo>
                      <a:pt x="36" y="36"/>
                    </a:lnTo>
                    <a:lnTo>
                      <a:pt x="12" y="72"/>
                    </a:lnTo>
                    <a:lnTo>
                      <a:pt x="0" y="114"/>
                    </a:lnTo>
                    <a:lnTo>
                      <a:pt x="0" y="576"/>
                    </a:lnTo>
                    <a:lnTo>
                      <a:pt x="12" y="618"/>
                    </a:lnTo>
                    <a:lnTo>
                      <a:pt x="36" y="654"/>
                    </a:lnTo>
                    <a:lnTo>
                      <a:pt x="72" y="678"/>
                    </a:lnTo>
                    <a:lnTo>
                      <a:pt x="114" y="690"/>
                    </a:lnTo>
                    <a:lnTo>
                      <a:pt x="2040" y="690"/>
                    </a:lnTo>
                    <a:lnTo>
                      <a:pt x="2082" y="678"/>
                    </a:lnTo>
                    <a:lnTo>
                      <a:pt x="2118" y="654"/>
                    </a:lnTo>
                    <a:lnTo>
                      <a:pt x="2142" y="618"/>
                    </a:lnTo>
                    <a:lnTo>
                      <a:pt x="2154" y="576"/>
                    </a:lnTo>
                    <a:lnTo>
                      <a:pt x="2154" y="114"/>
                    </a:lnTo>
                    <a:lnTo>
                      <a:pt x="2142" y="72"/>
                    </a:lnTo>
                    <a:lnTo>
                      <a:pt x="2118" y="36"/>
                    </a:lnTo>
                    <a:lnTo>
                      <a:pt x="2082" y="12"/>
                    </a:lnTo>
                    <a:lnTo>
                      <a:pt x="2040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99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dirty="0"/>
              </a:p>
            </p:txBody>
          </p:sp>
          <p:sp>
            <p:nvSpPr>
              <p:cNvPr id="36938" name="Rectangle 9"/>
              <p:cNvSpPr>
                <a:spLocks noChangeArrowheads="1"/>
              </p:cNvSpPr>
              <p:nvPr/>
            </p:nvSpPr>
            <p:spPr bwMode="auto">
              <a:xfrm>
                <a:off x="2700" y="4413"/>
                <a:ext cx="3060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000000"/>
                    </a:solidFill>
                    <a:latin typeface="Comic Sans MS" pitchFamily="66" charset="0"/>
                  </a:rPr>
                  <a:t>Traffic crash </a:t>
                </a:r>
                <a:r>
                  <a:rPr lang="en-GB" sz="14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reports Hospitalised </a:t>
                </a:r>
                <a:r>
                  <a:rPr lang="en-GB" sz="1400" dirty="0">
                    <a:solidFill>
                      <a:srgbClr val="000000"/>
                    </a:solidFill>
                    <a:latin typeface="Comic Sans MS" pitchFamily="66" charset="0"/>
                  </a:rPr>
                  <a:t>traffic </a:t>
                </a:r>
                <a:r>
                  <a:rPr lang="en-GB" sz="14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injury Traffic </a:t>
                </a:r>
                <a:r>
                  <a:rPr lang="en-GB" sz="1400" dirty="0">
                    <a:solidFill>
                      <a:srgbClr val="000000"/>
                    </a:solidFill>
                    <a:latin typeface="Comic Sans MS" pitchFamily="66" charset="0"/>
                  </a:rPr>
                  <a:t>violations, </a:t>
                </a:r>
                <a:r>
                  <a:rPr lang="en-GB" sz="14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convictions, infringements </a:t>
                </a:r>
              </a:p>
              <a:p>
                <a:r>
                  <a:rPr lang="en-GB" sz="14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ACC </a:t>
                </a:r>
                <a:r>
                  <a:rPr lang="en-GB" sz="1400" dirty="0">
                    <a:solidFill>
                      <a:srgbClr val="000000"/>
                    </a:solidFill>
                    <a:latin typeface="Comic Sans MS" pitchFamily="66" charset="0"/>
                  </a:rPr>
                  <a:t>motor vehicle account claims</a:t>
                </a: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388" y="1412875"/>
            <a:ext cx="8791575" cy="1655763"/>
            <a:chOff x="113" y="890"/>
            <a:chExt cx="5538" cy="1043"/>
          </a:xfrm>
        </p:grpSpPr>
        <p:sp>
          <p:nvSpPr>
            <p:cNvPr id="36911" name="Rectangle 11"/>
            <p:cNvSpPr>
              <a:spLocks noChangeArrowheads="1"/>
            </p:cNvSpPr>
            <p:nvPr/>
          </p:nvSpPr>
          <p:spPr bwMode="auto">
            <a:xfrm>
              <a:off x="295" y="1207"/>
              <a:ext cx="109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33CCCC"/>
                  </a:solidFill>
                  <a:latin typeface="Comic Sans MS" pitchFamily="66" charset="0"/>
                </a:rPr>
                <a:t>minimum</a:t>
              </a:r>
              <a:r>
                <a:rPr lang="en-GB" sz="1600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GB" sz="1600" dirty="0">
                  <a:solidFill>
                    <a:srgbClr val="33CCCC"/>
                  </a:solidFill>
                  <a:latin typeface="Comic Sans MS" pitchFamily="66" charset="0"/>
                </a:rPr>
                <a:t>6 months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13" y="1478"/>
              <a:ext cx="2226" cy="455"/>
              <a:chOff x="78" y="2172"/>
              <a:chExt cx="2304" cy="678"/>
            </a:xfrm>
          </p:grpSpPr>
          <p:sp>
            <p:nvSpPr>
              <p:cNvPr id="36929" name="Freeform 13"/>
              <p:cNvSpPr>
                <a:spLocks/>
              </p:cNvSpPr>
              <p:nvPr/>
            </p:nvSpPr>
            <p:spPr bwMode="auto">
              <a:xfrm>
                <a:off x="78" y="2172"/>
                <a:ext cx="2304" cy="678"/>
              </a:xfrm>
              <a:custGeom>
                <a:avLst/>
                <a:gdLst>
                  <a:gd name="T0" fmla="*/ 198 w 2304"/>
                  <a:gd name="T1" fmla="*/ 0 h 678"/>
                  <a:gd name="T2" fmla="*/ 0 w 2304"/>
                  <a:gd name="T3" fmla="*/ 198 h 678"/>
                  <a:gd name="T4" fmla="*/ 0 w 2304"/>
                  <a:gd name="T5" fmla="*/ 480 h 678"/>
                  <a:gd name="T6" fmla="*/ 198 w 2304"/>
                  <a:gd name="T7" fmla="*/ 678 h 678"/>
                  <a:gd name="T8" fmla="*/ 2106 w 2304"/>
                  <a:gd name="T9" fmla="*/ 678 h 678"/>
                  <a:gd name="T10" fmla="*/ 2304 w 2304"/>
                  <a:gd name="T11" fmla="*/ 480 h 678"/>
                  <a:gd name="T12" fmla="*/ 2304 w 2304"/>
                  <a:gd name="T13" fmla="*/ 198 h 678"/>
                  <a:gd name="T14" fmla="*/ 2106 w 2304"/>
                  <a:gd name="T15" fmla="*/ 0 h 678"/>
                  <a:gd name="T16" fmla="*/ 198 w 2304"/>
                  <a:gd name="T17" fmla="*/ 0 h 6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04"/>
                  <a:gd name="T28" fmla="*/ 0 h 678"/>
                  <a:gd name="T29" fmla="*/ 2304 w 2304"/>
                  <a:gd name="T30" fmla="*/ 678 h 6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04" h="678">
                    <a:moveTo>
                      <a:pt x="198" y="0"/>
                    </a:moveTo>
                    <a:lnTo>
                      <a:pt x="0" y="198"/>
                    </a:lnTo>
                    <a:lnTo>
                      <a:pt x="0" y="480"/>
                    </a:lnTo>
                    <a:lnTo>
                      <a:pt x="198" y="678"/>
                    </a:lnTo>
                    <a:lnTo>
                      <a:pt x="2106" y="678"/>
                    </a:lnTo>
                    <a:lnTo>
                      <a:pt x="2304" y="480"/>
                    </a:lnTo>
                    <a:lnTo>
                      <a:pt x="2304" y="198"/>
                    </a:lnTo>
                    <a:lnTo>
                      <a:pt x="2106" y="0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600" dirty="0"/>
              </a:p>
            </p:txBody>
          </p:sp>
          <p:sp>
            <p:nvSpPr>
              <p:cNvPr id="36930" name="Rectangle 14"/>
              <p:cNvSpPr>
                <a:spLocks noChangeArrowheads="1"/>
              </p:cNvSpPr>
              <p:nvPr/>
            </p:nvSpPr>
            <p:spPr bwMode="auto">
              <a:xfrm>
                <a:off x="312" y="2279"/>
                <a:ext cx="18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Stage 2: Restricted Licence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31" name="Rectangle 15"/>
              <p:cNvSpPr>
                <a:spLocks noChangeArrowheads="1"/>
              </p:cNvSpPr>
              <p:nvPr/>
            </p:nvSpPr>
            <p:spPr bwMode="auto">
              <a:xfrm>
                <a:off x="420" y="2515"/>
                <a:ext cx="16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Practical Driving Test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927" y="1448"/>
              <a:ext cx="2724" cy="440"/>
              <a:chOff x="2927" y="1856"/>
              <a:chExt cx="2724" cy="440"/>
            </a:xfrm>
          </p:grpSpPr>
          <p:sp>
            <p:nvSpPr>
              <p:cNvPr id="36921" name="Freeform 17"/>
              <p:cNvSpPr>
                <a:spLocks/>
              </p:cNvSpPr>
              <p:nvPr/>
            </p:nvSpPr>
            <p:spPr bwMode="auto">
              <a:xfrm>
                <a:off x="2927" y="1856"/>
                <a:ext cx="2724" cy="440"/>
              </a:xfrm>
              <a:custGeom>
                <a:avLst/>
                <a:gdLst>
                  <a:gd name="T0" fmla="*/ 120 w 2670"/>
                  <a:gd name="T1" fmla="*/ 0 h 690"/>
                  <a:gd name="T2" fmla="*/ 75 w 2670"/>
                  <a:gd name="T3" fmla="*/ 3 h 690"/>
                  <a:gd name="T4" fmla="*/ 39 w 2670"/>
                  <a:gd name="T5" fmla="*/ 10 h 690"/>
                  <a:gd name="T6" fmla="*/ 12 w 2670"/>
                  <a:gd name="T7" fmla="*/ 18 h 690"/>
                  <a:gd name="T8" fmla="*/ 0 w 2670"/>
                  <a:gd name="T9" fmla="*/ 30 h 690"/>
                  <a:gd name="T10" fmla="*/ 0 w 2670"/>
                  <a:gd name="T11" fmla="*/ 149 h 690"/>
                  <a:gd name="T12" fmla="*/ 12 w 2670"/>
                  <a:gd name="T13" fmla="*/ 160 h 690"/>
                  <a:gd name="T14" fmla="*/ 39 w 2670"/>
                  <a:gd name="T15" fmla="*/ 170 h 690"/>
                  <a:gd name="T16" fmla="*/ 75 w 2670"/>
                  <a:gd name="T17" fmla="*/ 175 h 690"/>
                  <a:gd name="T18" fmla="*/ 120 w 2670"/>
                  <a:gd name="T19" fmla="*/ 179 h 690"/>
                  <a:gd name="T20" fmla="*/ 2715 w 2670"/>
                  <a:gd name="T21" fmla="*/ 179 h 690"/>
                  <a:gd name="T22" fmla="*/ 2760 w 2670"/>
                  <a:gd name="T23" fmla="*/ 175 h 690"/>
                  <a:gd name="T24" fmla="*/ 2796 w 2670"/>
                  <a:gd name="T25" fmla="*/ 170 h 690"/>
                  <a:gd name="T26" fmla="*/ 2823 w 2670"/>
                  <a:gd name="T27" fmla="*/ 160 h 690"/>
                  <a:gd name="T28" fmla="*/ 2835 w 2670"/>
                  <a:gd name="T29" fmla="*/ 149 h 690"/>
                  <a:gd name="T30" fmla="*/ 2835 w 2670"/>
                  <a:gd name="T31" fmla="*/ 30 h 690"/>
                  <a:gd name="T32" fmla="*/ 2823 w 2670"/>
                  <a:gd name="T33" fmla="*/ 18 h 690"/>
                  <a:gd name="T34" fmla="*/ 2796 w 2670"/>
                  <a:gd name="T35" fmla="*/ 10 h 690"/>
                  <a:gd name="T36" fmla="*/ 2760 w 2670"/>
                  <a:gd name="T37" fmla="*/ 3 h 690"/>
                  <a:gd name="T38" fmla="*/ 2715 w 2670"/>
                  <a:gd name="T39" fmla="*/ 0 h 690"/>
                  <a:gd name="T40" fmla="*/ 120 w 2670"/>
                  <a:gd name="T41" fmla="*/ 0 h 6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670"/>
                  <a:gd name="T64" fmla="*/ 0 h 690"/>
                  <a:gd name="T65" fmla="*/ 2670 w 2670"/>
                  <a:gd name="T66" fmla="*/ 690 h 6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670" h="690">
                    <a:moveTo>
                      <a:pt x="114" y="0"/>
                    </a:moveTo>
                    <a:lnTo>
                      <a:pt x="72" y="12"/>
                    </a:lnTo>
                    <a:lnTo>
                      <a:pt x="36" y="36"/>
                    </a:lnTo>
                    <a:lnTo>
                      <a:pt x="12" y="72"/>
                    </a:lnTo>
                    <a:lnTo>
                      <a:pt x="0" y="114"/>
                    </a:lnTo>
                    <a:lnTo>
                      <a:pt x="0" y="576"/>
                    </a:lnTo>
                    <a:lnTo>
                      <a:pt x="12" y="618"/>
                    </a:lnTo>
                    <a:lnTo>
                      <a:pt x="36" y="654"/>
                    </a:lnTo>
                    <a:lnTo>
                      <a:pt x="72" y="678"/>
                    </a:lnTo>
                    <a:lnTo>
                      <a:pt x="114" y="690"/>
                    </a:lnTo>
                    <a:lnTo>
                      <a:pt x="2556" y="690"/>
                    </a:lnTo>
                    <a:lnTo>
                      <a:pt x="2598" y="678"/>
                    </a:lnTo>
                    <a:lnTo>
                      <a:pt x="2634" y="654"/>
                    </a:lnTo>
                    <a:lnTo>
                      <a:pt x="2658" y="618"/>
                    </a:lnTo>
                    <a:lnTo>
                      <a:pt x="2670" y="576"/>
                    </a:lnTo>
                    <a:lnTo>
                      <a:pt x="2670" y="114"/>
                    </a:lnTo>
                    <a:lnTo>
                      <a:pt x="2658" y="72"/>
                    </a:lnTo>
                    <a:lnTo>
                      <a:pt x="2634" y="36"/>
                    </a:lnTo>
                    <a:lnTo>
                      <a:pt x="2598" y="12"/>
                    </a:lnTo>
                    <a:lnTo>
                      <a:pt x="2556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600" dirty="0"/>
              </a:p>
            </p:txBody>
          </p:sp>
          <p:sp>
            <p:nvSpPr>
              <p:cNvPr id="36922" name="Rectangle 18"/>
              <p:cNvSpPr>
                <a:spLocks noChangeArrowheads="1"/>
              </p:cNvSpPr>
              <p:nvPr/>
            </p:nvSpPr>
            <p:spPr bwMode="auto">
              <a:xfrm>
                <a:off x="2981" y="1948"/>
                <a:ext cx="3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23" name="Rectangle 19"/>
              <p:cNvSpPr>
                <a:spLocks noChangeArrowheads="1"/>
              </p:cNvSpPr>
              <p:nvPr/>
            </p:nvSpPr>
            <p:spPr bwMode="auto">
              <a:xfrm>
                <a:off x="3005" y="1955"/>
                <a:ext cx="3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24" name="Rectangle 20"/>
              <p:cNvSpPr>
                <a:spLocks noChangeArrowheads="1"/>
              </p:cNvSpPr>
              <p:nvPr/>
            </p:nvSpPr>
            <p:spPr bwMode="auto">
              <a:xfrm>
                <a:off x="3023" y="1951"/>
                <a:ext cx="3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G Times" pitchFamily="18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25" name="Rectangle 21"/>
              <p:cNvSpPr>
                <a:spLocks noChangeArrowheads="1"/>
              </p:cNvSpPr>
              <p:nvPr/>
            </p:nvSpPr>
            <p:spPr bwMode="auto">
              <a:xfrm>
                <a:off x="3330" y="1893"/>
                <a:ext cx="63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Stage </a:t>
                </a:r>
                <a:r>
                  <a:rPr lang="en-GB" sz="1600" b="1" dirty="0" smtClean="0">
                    <a:solidFill>
                      <a:srgbClr val="F608F6"/>
                    </a:solidFill>
                    <a:latin typeface="Comic Sans MS" pitchFamily="66" charset="0"/>
                  </a:rPr>
                  <a:t>2: </a:t>
                </a:r>
                <a:endParaRPr lang="en-GB" sz="1600" b="1" dirty="0">
                  <a:solidFill>
                    <a:srgbClr val="F608F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926" name="Rectangle 22"/>
              <p:cNvSpPr>
                <a:spLocks noChangeArrowheads="1"/>
              </p:cNvSpPr>
              <p:nvPr/>
            </p:nvSpPr>
            <p:spPr bwMode="auto">
              <a:xfrm>
                <a:off x="3510" y="1883"/>
                <a:ext cx="7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r>
                  <a:rPr lang="en-GB" sz="1600" dirty="0">
                    <a:solidFill>
                      <a:srgbClr val="F608F6"/>
                    </a:solidFill>
                    <a:latin typeface="Comic Sans MS" pitchFamily="66" charset="0"/>
                  </a:rPr>
                  <a:t>:</a:t>
                </a:r>
              </a:p>
            </p:txBody>
          </p:sp>
          <p:sp>
            <p:nvSpPr>
              <p:cNvPr id="36927" name="Rectangle 23"/>
              <p:cNvSpPr>
                <a:spLocks noChangeArrowheads="1"/>
              </p:cNvSpPr>
              <p:nvPr/>
            </p:nvSpPr>
            <p:spPr bwMode="auto">
              <a:xfrm>
                <a:off x="3915" y="1893"/>
                <a:ext cx="104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First follow-up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28" name="Rectangle 24"/>
              <p:cNvSpPr>
                <a:spLocks noChangeArrowheads="1"/>
              </p:cNvSpPr>
              <p:nvPr/>
            </p:nvSpPr>
            <p:spPr bwMode="auto">
              <a:xfrm>
                <a:off x="3375" y="2073"/>
                <a:ext cx="154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Telephone Interview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123" y="986"/>
              <a:ext cx="48" cy="432"/>
              <a:chOff x="3743" y="1782"/>
              <a:chExt cx="66" cy="192"/>
            </a:xfrm>
          </p:grpSpPr>
          <p:sp>
            <p:nvSpPr>
              <p:cNvPr id="36919" name="Line 26"/>
              <p:cNvSpPr>
                <a:spLocks noChangeShapeType="1"/>
              </p:cNvSpPr>
              <p:nvPr/>
            </p:nvSpPr>
            <p:spPr bwMode="auto">
              <a:xfrm>
                <a:off x="3768" y="1782"/>
                <a:ext cx="1" cy="144"/>
              </a:xfrm>
              <a:prstGeom prst="line">
                <a:avLst/>
              </a:pr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dirty="0"/>
              </a:p>
            </p:txBody>
          </p:sp>
          <p:sp>
            <p:nvSpPr>
              <p:cNvPr id="36920" name="Freeform 27"/>
              <p:cNvSpPr>
                <a:spLocks/>
              </p:cNvSpPr>
              <p:nvPr/>
            </p:nvSpPr>
            <p:spPr bwMode="auto">
              <a:xfrm>
                <a:off x="3743" y="1914"/>
                <a:ext cx="66" cy="60"/>
              </a:xfrm>
              <a:custGeom>
                <a:avLst/>
                <a:gdLst>
                  <a:gd name="T0" fmla="*/ 0 w 66"/>
                  <a:gd name="T1" fmla="*/ 0 h 60"/>
                  <a:gd name="T2" fmla="*/ 36 w 66"/>
                  <a:gd name="T3" fmla="*/ 60 h 60"/>
                  <a:gd name="T4" fmla="*/ 66 w 66"/>
                  <a:gd name="T5" fmla="*/ 0 h 60"/>
                  <a:gd name="T6" fmla="*/ 0 w 6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60"/>
                  <a:gd name="T14" fmla="*/ 66 w 6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60">
                    <a:moveTo>
                      <a:pt x="0" y="0"/>
                    </a:moveTo>
                    <a:lnTo>
                      <a:pt x="36" y="6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600" dirty="0"/>
              </a:p>
            </p:txBody>
          </p:sp>
        </p:grpSp>
        <p:sp>
          <p:nvSpPr>
            <p:cNvPr id="36915" name="Freeform 28"/>
            <p:cNvSpPr>
              <a:spLocks/>
            </p:cNvSpPr>
            <p:nvPr/>
          </p:nvSpPr>
          <p:spPr bwMode="auto">
            <a:xfrm>
              <a:off x="2381" y="1661"/>
              <a:ext cx="504" cy="144"/>
            </a:xfrm>
            <a:custGeom>
              <a:avLst/>
              <a:gdLst>
                <a:gd name="T0" fmla="*/ 0 w 426"/>
                <a:gd name="T1" fmla="*/ 63 h 150"/>
                <a:gd name="T2" fmla="*/ 138 w 426"/>
                <a:gd name="T3" fmla="*/ 132 h 150"/>
                <a:gd name="T4" fmla="*/ 138 w 426"/>
                <a:gd name="T5" fmla="*/ 101 h 150"/>
                <a:gd name="T6" fmla="*/ 567 w 426"/>
                <a:gd name="T7" fmla="*/ 101 h 150"/>
                <a:gd name="T8" fmla="*/ 567 w 426"/>
                <a:gd name="T9" fmla="*/ 132 h 150"/>
                <a:gd name="T10" fmla="*/ 705 w 426"/>
                <a:gd name="T11" fmla="*/ 63 h 150"/>
                <a:gd name="T12" fmla="*/ 567 w 426"/>
                <a:gd name="T13" fmla="*/ 0 h 150"/>
                <a:gd name="T14" fmla="*/ 567 w 426"/>
                <a:gd name="T15" fmla="*/ 33 h 150"/>
                <a:gd name="T16" fmla="*/ 138 w 426"/>
                <a:gd name="T17" fmla="*/ 33 h 150"/>
                <a:gd name="T18" fmla="*/ 138 w 426"/>
                <a:gd name="T19" fmla="*/ 0 h 150"/>
                <a:gd name="T20" fmla="*/ 0 w 426"/>
                <a:gd name="T21" fmla="*/ 63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6"/>
                <a:gd name="T34" fmla="*/ 0 h 150"/>
                <a:gd name="T35" fmla="*/ 426 w 426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6" h="150">
                  <a:moveTo>
                    <a:pt x="0" y="72"/>
                  </a:moveTo>
                  <a:lnTo>
                    <a:pt x="84" y="150"/>
                  </a:lnTo>
                  <a:lnTo>
                    <a:pt x="84" y="114"/>
                  </a:lnTo>
                  <a:lnTo>
                    <a:pt x="342" y="114"/>
                  </a:lnTo>
                  <a:lnTo>
                    <a:pt x="342" y="150"/>
                  </a:lnTo>
                  <a:lnTo>
                    <a:pt x="426" y="72"/>
                  </a:lnTo>
                  <a:lnTo>
                    <a:pt x="342" y="0"/>
                  </a:lnTo>
                  <a:lnTo>
                    <a:pt x="342" y="36"/>
                  </a:lnTo>
                  <a:lnTo>
                    <a:pt x="84" y="36"/>
                  </a:lnTo>
                  <a:lnTo>
                    <a:pt x="84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608F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600" dirty="0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519" y="890"/>
              <a:ext cx="66" cy="552"/>
              <a:chOff x="972" y="1584"/>
              <a:chExt cx="66" cy="552"/>
            </a:xfrm>
          </p:grpSpPr>
          <p:sp>
            <p:nvSpPr>
              <p:cNvPr id="36917" name="Line 30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1" cy="504"/>
              </a:xfrm>
              <a:prstGeom prst="line">
                <a:avLst/>
              </a:pr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dirty="0"/>
              </a:p>
            </p:txBody>
          </p:sp>
          <p:sp>
            <p:nvSpPr>
              <p:cNvPr id="36918" name="Freeform 31"/>
              <p:cNvSpPr>
                <a:spLocks/>
              </p:cNvSpPr>
              <p:nvPr/>
            </p:nvSpPr>
            <p:spPr bwMode="auto">
              <a:xfrm>
                <a:off x="972" y="2076"/>
                <a:ext cx="66" cy="60"/>
              </a:xfrm>
              <a:custGeom>
                <a:avLst/>
                <a:gdLst>
                  <a:gd name="T0" fmla="*/ 0 w 66"/>
                  <a:gd name="T1" fmla="*/ 0 h 60"/>
                  <a:gd name="T2" fmla="*/ 36 w 66"/>
                  <a:gd name="T3" fmla="*/ 60 h 60"/>
                  <a:gd name="T4" fmla="*/ 66 w 66"/>
                  <a:gd name="T5" fmla="*/ 0 h 60"/>
                  <a:gd name="T6" fmla="*/ 0 w 6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60"/>
                  <a:gd name="T14" fmla="*/ 66 w 6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60">
                    <a:moveTo>
                      <a:pt x="0" y="0"/>
                    </a:moveTo>
                    <a:lnTo>
                      <a:pt x="36" y="6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rgbClr val="33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600" dirty="0"/>
              </a:p>
            </p:txBody>
          </p:sp>
        </p:grpSp>
      </p:grpSp>
      <p:sp>
        <p:nvSpPr>
          <p:cNvPr id="36868" name="Rectangle 32"/>
          <p:cNvSpPr>
            <a:spLocks noChangeArrowheads="1"/>
          </p:cNvSpPr>
          <p:nvPr/>
        </p:nvSpPr>
        <p:spPr bwMode="auto">
          <a:xfrm>
            <a:off x="4495800" y="6867525"/>
            <a:ext cx="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2800" dirty="0">
              <a:latin typeface="Comic Sans MS" pitchFamily="66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68313" y="115888"/>
            <a:ext cx="8424862" cy="369887"/>
            <a:chOff x="295" y="73"/>
            <a:chExt cx="5307" cy="233"/>
          </a:xfrm>
        </p:grpSpPr>
        <p:sp>
          <p:nvSpPr>
            <p:cNvPr id="36909" name="Rectangle 34"/>
            <p:cNvSpPr>
              <a:spLocks noChangeArrowheads="1"/>
            </p:cNvSpPr>
            <p:nvPr/>
          </p:nvSpPr>
          <p:spPr bwMode="auto">
            <a:xfrm>
              <a:off x="295" y="73"/>
              <a:ext cx="17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400" b="1" dirty="0">
                  <a:solidFill>
                    <a:srgbClr val="33CCCC"/>
                  </a:solidFill>
                </a:rPr>
                <a:t>Stages</a:t>
              </a:r>
              <a:r>
                <a:rPr lang="en-GB" sz="2400" b="1" dirty="0">
                  <a:solidFill>
                    <a:srgbClr val="000000"/>
                  </a:solidFill>
                </a:rPr>
                <a:t> </a:t>
              </a:r>
              <a:r>
                <a:rPr lang="en-GB" sz="2400" b="1" dirty="0">
                  <a:solidFill>
                    <a:srgbClr val="33CCCC"/>
                  </a:solidFill>
                </a:rPr>
                <a:t>of  GDLS</a:t>
              </a:r>
              <a:r>
                <a:rPr lang="en-GB" sz="24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en-GB" sz="2400" dirty="0">
                <a:latin typeface="Comic Sans MS" pitchFamily="66" charset="0"/>
              </a:endParaRPr>
            </a:p>
          </p:txBody>
        </p:sp>
        <p:sp>
          <p:nvSpPr>
            <p:cNvPr id="36910" name="Rectangle 35"/>
            <p:cNvSpPr>
              <a:spLocks noChangeArrowheads="1"/>
            </p:cNvSpPr>
            <p:nvPr/>
          </p:nvSpPr>
          <p:spPr bwMode="auto">
            <a:xfrm>
              <a:off x="2880" y="73"/>
              <a:ext cx="2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400" b="1" dirty="0">
                  <a:solidFill>
                    <a:srgbClr val="99CCFF"/>
                  </a:solidFill>
                </a:rPr>
                <a:t>Stages of the NZDS</a:t>
              </a:r>
              <a:endParaRPr lang="en-GB" sz="2400" dirty="0"/>
            </a:p>
          </p:txBody>
        </p:sp>
      </p:grpSp>
      <p:sp>
        <p:nvSpPr>
          <p:cNvPr id="36870" name="Rectangle 36"/>
          <p:cNvSpPr>
            <a:spLocks noChangeArrowheads="1"/>
          </p:cNvSpPr>
          <p:nvPr/>
        </p:nvSpPr>
        <p:spPr bwMode="auto">
          <a:xfrm>
            <a:off x="4991100" y="7343775"/>
            <a:ext cx="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36871" name="Rectangle 37"/>
          <p:cNvSpPr>
            <a:spLocks noChangeArrowheads="1"/>
          </p:cNvSpPr>
          <p:nvPr/>
        </p:nvSpPr>
        <p:spPr bwMode="auto">
          <a:xfrm>
            <a:off x="4991100" y="7648575"/>
            <a:ext cx="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36872" name="Rectangle 38"/>
          <p:cNvSpPr>
            <a:spLocks noChangeArrowheads="1"/>
          </p:cNvSpPr>
          <p:nvPr/>
        </p:nvSpPr>
        <p:spPr bwMode="auto">
          <a:xfrm>
            <a:off x="4991100" y="7953375"/>
            <a:ext cx="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2800" dirty="0">
              <a:latin typeface="Comic Sans MS" pitchFamily="66" charset="0"/>
            </a:endParaRP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236538" y="642937"/>
            <a:ext cx="8693150" cy="1000125"/>
            <a:chOff x="149" y="405"/>
            <a:chExt cx="5476" cy="630"/>
          </a:xfrm>
        </p:grpSpPr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149" y="405"/>
              <a:ext cx="2160" cy="630"/>
              <a:chOff x="144" y="875"/>
              <a:chExt cx="2160" cy="630"/>
            </a:xfrm>
          </p:grpSpPr>
          <p:sp>
            <p:nvSpPr>
              <p:cNvPr id="36904" name="Freeform 41"/>
              <p:cNvSpPr>
                <a:spLocks/>
              </p:cNvSpPr>
              <p:nvPr/>
            </p:nvSpPr>
            <p:spPr bwMode="auto">
              <a:xfrm>
                <a:off x="144" y="875"/>
                <a:ext cx="2160" cy="630"/>
              </a:xfrm>
              <a:custGeom>
                <a:avLst/>
                <a:gdLst>
                  <a:gd name="T0" fmla="*/ 260 w 1992"/>
                  <a:gd name="T1" fmla="*/ 0 h 702"/>
                  <a:gd name="T2" fmla="*/ 0 w 1992"/>
                  <a:gd name="T3" fmla="*/ 261 h 702"/>
                  <a:gd name="T4" fmla="*/ 0 w 1992"/>
                  <a:gd name="T5" fmla="*/ 637 h 702"/>
                  <a:gd name="T6" fmla="*/ 260 w 1992"/>
                  <a:gd name="T7" fmla="*/ 898 h 702"/>
                  <a:gd name="T8" fmla="*/ 2280 w 1992"/>
                  <a:gd name="T9" fmla="*/ 898 h 702"/>
                  <a:gd name="T10" fmla="*/ 2540 w 1992"/>
                  <a:gd name="T11" fmla="*/ 637 h 702"/>
                  <a:gd name="T12" fmla="*/ 2540 w 1992"/>
                  <a:gd name="T13" fmla="*/ 261 h 702"/>
                  <a:gd name="T14" fmla="*/ 2280 w 1992"/>
                  <a:gd name="T15" fmla="*/ 0 h 702"/>
                  <a:gd name="T16" fmla="*/ 260 w 1992"/>
                  <a:gd name="T17" fmla="*/ 0 h 7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92"/>
                  <a:gd name="T28" fmla="*/ 0 h 702"/>
                  <a:gd name="T29" fmla="*/ 1992 w 1992"/>
                  <a:gd name="T30" fmla="*/ 702 h 7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92" h="702">
                    <a:moveTo>
                      <a:pt x="204" y="0"/>
                    </a:moveTo>
                    <a:lnTo>
                      <a:pt x="0" y="204"/>
                    </a:lnTo>
                    <a:lnTo>
                      <a:pt x="0" y="498"/>
                    </a:lnTo>
                    <a:lnTo>
                      <a:pt x="204" y="702"/>
                    </a:lnTo>
                    <a:lnTo>
                      <a:pt x="1788" y="702"/>
                    </a:lnTo>
                    <a:lnTo>
                      <a:pt x="1992" y="498"/>
                    </a:lnTo>
                    <a:lnTo>
                      <a:pt x="1992" y="204"/>
                    </a:lnTo>
                    <a:lnTo>
                      <a:pt x="1788" y="0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200" dirty="0"/>
              </a:p>
            </p:txBody>
          </p:sp>
          <p:sp>
            <p:nvSpPr>
              <p:cNvPr id="36905" name="Rectangle 42"/>
              <p:cNvSpPr>
                <a:spLocks noChangeArrowheads="1"/>
              </p:cNvSpPr>
              <p:nvPr/>
            </p:nvSpPr>
            <p:spPr bwMode="auto">
              <a:xfrm>
                <a:off x="375" y="1035"/>
                <a:ext cx="61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Stage 1: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06" name="Rectangle 43"/>
              <p:cNvSpPr>
                <a:spLocks noChangeArrowheads="1"/>
              </p:cNvSpPr>
              <p:nvPr/>
            </p:nvSpPr>
            <p:spPr bwMode="auto">
              <a:xfrm>
                <a:off x="926" y="1035"/>
                <a:ext cx="104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 Learner Licence</a:t>
                </a:r>
                <a:endParaRPr lang="en-GB" sz="1600" b="1" dirty="0">
                  <a:solidFill>
                    <a:srgbClr val="6600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907" name="Rectangle 44"/>
              <p:cNvSpPr>
                <a:spLocks noChangeArrowheads="1"/>
              </p:cNvSpPr>
              <p:nvPr/>
            </p:nvSpPr>
            <p:spPr bwMode="auto">
              <a:xfrm>
                <a:off x="438" y="1170"/>
                <a:ext cx="2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200" dirty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36908" name="Rectangle 45"/>
              <p:cNvSpPr>
                <a:spLocks noChangeArrowheads="1"/>
              </p:cNvSpPr>
              <p:nvPr/>
            </p:nvSpPr>
            <p:spPr bwMode="auto">
              <a:xfrm>
                <a:off x="414" y="1235"/>
                <a:ext cx="151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Theory &amp; Eyesight</a:t>
                </a:r>
                <a:r>
                  <a:rPr lang="en-GB" sz="1600" b="1" dirty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Tests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2885" y="450"/>
              <a:ext cx="2740" cy="585"/>
              <a:chOff x="2880" y="920"/>
              <a:chExt cx="2740" cy="585"/>
            </a:xfrm>
          </p:grpSpPr>
          <p:sp>
            <p:nvSpPr>
              <p:cNvPr id="36899" name="Freeform 47"/>
              <p:cNvSpPr>
                <a:spLocks/>
              </p:cNvSpPr>
              <p:nvPr/>
            </p:nvSpPr>
            <p:spPr bwMode="auto">
              <a:xfrm>
                <a:off x="2880" y="920"/>
                <a:ext cx="2740" cy="585"/>
              </a:xfrm>
              <a:custGeom>
                <a:avLst/>
                <a:gdLst>
                  <a:gd name="T0" fmla="*/ 126 w 2766"/>
                  <a:gd name="T1" fmla="*/ 0 h 756"/>
                  <a:gd name="T2" fmla="*/ 78 w 2766"/>
                  <a:gd name="T3" fmla="*/ 12 h 756"/>
                  <a:gd name="T4" fmla="*/ 36 w 2766"/>
                  <a:gd name="T5" fmla="*/ 36 h 756"/>
                  <a:gd name="T6" fmla="*/ 12 w 2766"/>
                  <a:gd name="T7" fmla="*/ 78 h 756"/>
                  <a:gd name="T8" fmla="*/ 0 w 2766"/>
                  <a:gd name="T9" fmla="*/ 126 h 756"/>
                  <a:gd name="T10" fmla="*/ 0 w 2766"/>
                  <a:gd name="T11" fmla="*/ 630 h 756"/>
                  <a:gd name="T12" fmla="*/ 12 w 2766"/>
                  <a:gd name="T13" fmla="*/ 678 h 756"/>
                  <a:gd name="T14" fmla="*/ 36 w 2766"/>
                  <a:gd name="T15" fmla="*/ 720 h 756"/>
                  <a:gd name="T16" fmla="*/ 78 w 2766"/>
                  <a:gd name="T17" fmla="*/ 744 h 756"/>
                  <a:gd name="T18" fmla="*/ 126 w 2766"/>
                  <a:gd name="T19" fmla="*/ 756 h 756"/>
                  <a:gd name="T20" fmla="*/ 2640 w 2766"/>
                  <a:gd name="T21" fmla="*/ 756 h 756"/>
                  <a:gd name="T22" fmla="*/ 2688 w 2766"/>
                  <a:gd name="T23" fmla="*/ 744 h 756"/>
                  <a:gd name="T24" fmla="*/ 2730 w 2766"/>
                  <a:gd name="T25" fmla="*/ 720 h 756"/>
                  <a:gd name="T26" fmla="*/ 2754 w 2766"/>
                  <a:gd name="T27" fmla="*/ 678 h 756"/>
                  <a:gd name="T28" fmla="*/ 2766 w 2766"/>
                  <a:gd name="T29" fmla="*/ 630 h 756"/>
                  <a:gd name="T30" fmla="*/ 2766 w 2766"/>
                  <a:gd name="T31" fmla="*/ 126 h 756"/>
                  <a:gd name="T32" fmla="*/ 2754 w 2766"/>
                  <a:gd name="T33" fmla="*/ 78 h 756"/>
                  <a:gd name="T34" fmla="*/ 2730 w 2766"/>
                  <a:gd name="T35" fmla="*/ 36 h 756"/>
                  <a:gd name="T36" fmla="*/ 2688 w 2766"/>
                  <a:gd name="T37" fmla="*/ 12 h 756"/>
                  <a:gd name="T38" fmla="*/ 2640 w 2766"/>
                  <a:gd name="T39" fmla="*/ 0 h 756"/>
                  <a:gd name="T40" fmla="*/ 126 w 2766"/>
                  <a:gd name="T41" fmla="*/ 0 h 7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766"/>
                  <a:gd name="T64" fmla="*/ 0 h 756"/>
                  <a:gd name="T65" fmla="*/ 2766 w 2766"/>
                  <a:gd name="T66" fmla="*/ 756 h 75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766" h="756">
                    <a:moveTo>
                      <a:pt x="126" y="0"/>
                    </a:moveTo>
                    <a:lnTo>
                      <a:pt x="78" y="12"/>
                    </a:lnTo>
                    <a:lnTo>
                      <a:pt x="36" y="36"/>
                    </a:lnTo>
                    <a:lnTo>
                      <a:pt x="12" y="78"/>
                    </a:lnTo>
                    <a:lnTo>
                      <a:pt x="0" y="126"/>
                    </a:lnTo>
                    <a:lnTo>
                      <a:pt x="0" y="630"/>
                    </a:lnTo>
                    <a:lnTo>
                      <a:pt x="12" y="678"/>
                    </a:lnTo>
                    <a:lnTo>
                      <a:pt x="36" y="720"/>
                    </a:lnTo>
                    <a:lnTo>
                      <a:pt x="78" y="744"/>
                    </a:lnTo>
                    <a:lnTo>
                      <a:pt x="126" y="756"/>
                    </a:lnTo>
                    <a:lnTo>
                      <a:pt x="2640" y="756"/>
                    </a:lnTo>
                    <a:lnTo>
                      <a:pt x="2688" y="744"/>
                    </a:lnTo>
                    <a:lnTo>
                      <a:pt x="2730" y="720"/>
                    </a:lnTo>
                    <a:lnTo>
                      <a:pt x="2754" y="678"/>
                    </a:lnTo>
                    <a:lnTo>
                      <a:pt x="2766" y="630"/>
                    </a:lnTo>
                    <a:lnTo>
                      <a:pt x="2766" y="126"/>
                    </a:lnTo>
                    <a:lnTo>
                      <a:pt x="2754" y="78"/>
                    </a:lnTo>
                    <a:lnTo>
                      <a:pt x="2730" y="36"/>
                    </a:lnTo>
                    <a:lnTo>
                      <a:pt x="2688" y="12"/>
                    </a:lnTo>
                    <a:lnTo>
                      <a:pt x="2640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200" dirty="0"/>
              </a:p>
            </p:txBody>
          </p:sp>
          <p:sp>
            <p:nvSpPr>
              <p:cNvPr id="36900" name="Rectangle 48"/>
              <p:cNvSpPr>
                <a:spLocks noChangeArrowheads="1"/>
              </p:cNvSpPr>
              <p:nvPr/>
            </p:nvSpPr>
            <p:spPr bwMode="auto">
              <a:xfrm>
                <a:off x="2940" y="1008"/>
                <a:ext cx="2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200" dirty="0">
                    <a:solidFill>
                      <a:srgbClr val="000000"/>
                    </a:solidFill>
                  </a:rPr>
                  <a:t> 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36901" name="Rectangle 49"/>
              <p:cNvSpPr>
                <a:spLocks noChangeArrowheads="1"/>
              </p:cNvSpPr>
              <p:nvPr/>
            </p:nvSpPr>
            <p:spPr bwMode="auto">
              <a:xfrm>
                <a:off x="3145" y="965"/>
                <a:ext cx="187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Stage 1: Baseline Interview</a:t>
                </a:r>
                <a:r>
                  <a:rPr lang="en-GB" sz="1600" b="1" dirty="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02" name="Rectangle 50"/>
              <p:cNvSpPr>
                <a:spLocks noChangeArrowheads="1"/>
              </p:cNvSpPr>
              <p:nvPr/>
            </p:nvSpPr>
            <p:spPr bwMode="auto">
              <a:xfrm>
                <a:off x="2940" y="1146"/>
                <a:ext cx="211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Face to-face recruitment, consent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903" name="Rectangle 51"/>
              <p:cNvSpPr>
                <a:spLocks noChangeArrowheads="1"/>
              </p:cNvSpPr>
              <p:nvPr/>
            </p:nvSpPr>
            <p:spPr bwMode="auto">
              <a:xfrm>
                <a:off x="2965" y="1280"/>
                <a:ext cx="2349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forms, self-administered questionnaire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p:grpSp>
        <p:sp>
          <p:nvSpPr>
            <p:cNvPr id="36898" name="Freeform 52"/>
            <p:cNvSpPr>
              <a:spLocks/>
            </p:cNvSpPr>
            <p:nvPr/>
          </p:nvSpPr>
          <p:spPr bwMode="auto">
            <a:xfrm>
              <a:off x="2357" y="682"/>
              <a:ext cx="522" cy="163"/>
            </a:xfrm>
            <a:custGeom>
              <a:avLst/>
              <a:gdLst>
                <a:gd name="T0" fmla="*/ 0 w 426"/>
                <a:gd name="T1" fmla="*/ 69 h 174"/>
                <a:gd name="T2" fmla="*/ 154 w 426"/>
                <a:gd name="T3" fmla="*/ 143 h 174"/>
                <a:gd name="T4" fmla="*/ 154 w 426"/>
                <a:gd name="T5" fmla="*/ 109 h 174"/>
                <a:gd name="T6" fmla="*/ 629 w 426"/>
                <a:gd name="T7" fmla="*/ 109 h 174"/>
                <a:gd name="T8" fmla="*/ 629 w 426"/>
                <a:gd name="T9" fmla="*/ 143 h 174"/>
                <a:gd name="T10" fmla="*/ 784 w 426"/>
                <a:gd name="T11" fmla="*/ 69 h 174"/>
                <a:gd name="T12" fmla="*/ 629 w 426"/>
                <a:gd name="T13" fmla="*/ 0 h 174"/>
                <a:gd name="T14" fmla="*/ 629 w 426"/>
                <a:gd name="T15" fmla="*/ 35 h 174"/>
                <a:gd name="T16" fmla="*/ 154 w 426"/>
                <a:gd name="T17" fmla="*/ 35 h 174"/>
                <a:gd name="T18" fmla="*/ 154 w 426"/>
                <a:gd name="T19" fmla="*/ 0 h 174"/>
                <a:gd name="T20" fmla="*/ 0 w 426"/>
                <a:gd name="T21" fmla="*/ 69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6"/>
                <a:gd name="T34" fmla="*/ 0 h 174"/>
                <a:gd name="T35" fmla="*/ 426 w 426"/>
                <a:gd name="T36" fmla="*/ 174 h 1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6" h="174">
                  <a:moveTo>
                    <a:pt x="0" y="84"/>
                  </a:moveTo>
                  <a:lnTo>
                    <a:pt x="84" y="174"/>
                  </a:lnTo>
                  <a:lnTo>
                    <a:pt x="84" y="132"/>
                  </a:lnTo>
                  <a:lnTo>
                    <a:pt x="342" y="132"/>
                  </a:lnTo>
                  <a:lnTo>
                    <a:pt x="342" y="174"/>
                  </a:lnTo>
                  <a:lnTo>
                    <a:pt x="426" y="84"/>
                  </a:lnTo>
                  <a:lnTo>
                    <a:pt x="342" y="0"/>
                  </a:lnTo>
                  <a:lnTo>
                    <a:pt x="342" y="42"/>
                  </a:lnTo>
                  <a:lnTo>
                    <a:pt x="84" y="42"/>
                  </a:lnTo>
                  <a:lnTo>
                    <a:pt x="8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608F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200" dirty="0"/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179512" y="3068960"/>
            <a:ext cx="8607425" cy="2511425"/>
            <a:chOff x="113" y="1933"/>
            <a:chExt cx="5422" cy="1582"/>
          </a:xfrm>
        </p:grpSpPr>
        <p:sp>
          <p:nvSpPr>
            <p:cNvPr id="75" name="Line 55"/>
            <p:cNvSpPr>
              <a:spLocks noChangeShapeType="1"/>
            </p:cNvSpPr>
            <p:nvPr/>
          </p:nvSpPr>
          <p:spPr bwMode="auto">
            <a:xfrm>
              <a:off x="4230" y="2925"/>
              <a:ext cx="0" cy="59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36885" name="Line 54"/>
            <p:cNvSpPr>
              <a:spLocks noChangeShapeType="1"/>
            </p:cNvSpPr>
            <p:nvPr/>
          </p:nvSpPr>
          <p:spPr bwMode="auto">
            <a:xfrm flipH="1">
              <a:off x="4195" y="2251"/>
              <a:ext cx="0" cy="347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36886" name="Line 55"/>
            <p:cNvSpPr>
              <a:spLocks noChangeShapeType="1"/>
            </p:cNvSpPr>
            <p:nvPr/>
          </p:nvSpPr>
          <p:spPr bwMode="auto">
            <a:xfrm>
              <a:off x="1565" y="1933"/>
              <a:ext cx="0" cy="59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NZ" dirty="0"/>
            </a:p>
          </p:txBody>
        </p: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>
              <a:off x="113" y="2569"/>
              <a:ext cx="2304" cy="499"/>
              <a:chOff x="144" y="3408"/>
              <a:chExt cx="2418" cy="726"/>
            </a:xfrm>
          </p:grpSpPr>
          <p:sp>
            <p:nvSpPr>
              <p:cNvPr id="36893" name="Freeform 57"/>
              <p:cNvSpPr>
                <a:spLocks/>
              </p:cNvSpPr>
              <p:nvPr/>
            </p:nvSpPr>
            <p:spPr bwMode="auto">
              <a:xfrm>
                <a:off x="144" y="3408"/>
                <a:ext cx="2418" cy="726"/>
              </a:xfrm>
              <a:custGeom>
                <a:avLst/>
                <a:gdLst>
                  <a:gd name="T0" fmla="*/ 210 w 2418"/>
                  <a:gd name="T1" fmla="*/ 0 h 726"/>
                  <a:gd name="T2" fmla="*/ 0 w 2418"/>
                  <a:gd name="T3" fmla="*/ 210 h 726"/>
                  <a:gd name="T4" fmla="*/ 0 w 2418"/>
                  <a:gd name="T5" fmla="*/ 516 h 726"/>
                  <a:gd name="T6" fmla="*/ 210 w 2418"/>
                  <a:gd name="T7" fmla="*/ 726 h 726"/>
                  <a:gd name="T8" fmla="*/ 2208 w 2418"/>
                  <a:gd name="T9" fmla="*/ 726 h 726"/>
                  <a:gd name="T10" fmla="*/ 2418 w 2418"/>
                  <a:gd name="T11" fmla="*/ 516 h 726"/>
                  <a:gd name="T12" fmla="*/ 2418 w 2418"/>
                  <a:gd name="T13" fmla="*/ 210 h 726"/>
                  <a:gd name="T14" fmla="*/ 2208 w 2418"/>
                  <a:gd name="T15" fmla="*/ 0 h 726"/>
                  <a:gd name="T16" fmla="*/ 210 w 2418"/>
                  <a:gd name="T17" fmla="*/ 0 h 7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18"/>
                  <a:gd name="T28" fmla="*/ 0 h 726"/>
                  <a:gd name="T29" fmla="*/ 2418 w 2418"/>
                  <a:gd name="T30" fmla="*/ 726 h 7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18" h="726">
                    <a:moveTo>
                      <a:pt x="210" y="0"/>
                    </a:moveTo>
                    <a:lnTo>
                      <a:pt x="0" y="210"/>
                    </a:lnTo>
                    <a:lnTo>
                      <a:pt x="0" y="516"/>
                    </a:lnTo>
                    <a:lnTo>
                      <a:pt x="210" y="726"/>
                    </a:lnTo>
                    <a:lnTo>
                      <a:pt x="2208" y="726"/>
                    </a:lnTo>
                    <a:lnTo>
                      <a:pt x="2418" y="516"/>
                    </a:lnTo>
                    <a:lnTo>
                      <a:pt x="2418" y="210"/>
                    </a:lnTo>
                    <a:lnTo>
                      <a:pt x="2208" y="0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1600" dirty="0"/>
              </a:p>
            </p:txBody>
          </p:sp>
          <p:sp>
            <p:nvSpPr>
              <p:cNvPr id="36894" name="Rectangle 58"/>
              <p:cNvSpPr>
                <a:spLocks noChangeArrowheads="1"/>
              </p:cNvSpPr>
              <p:nvPr/>
            </p:nvSpPr>
            <p:spPr bwMode="auto">
              <a:xfrm>
                <a:off x="650" y="3516"/>
                <a:ext cx="1406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F608F6"/>
                    </a:solidFill>
                    <a:latin typeface="Comic Sans MS" pitchFamily="66" charset="0"/>
                  </a:rPr>
                  <a:t>Stage 3: Full Licence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  <p:sp>
            <p:nvSpPr>
              <p:cNvPr id="36895" name="Rectangle 59"/>
              <p:cNvSpPr>
                <a:spLocks noChangeArrowheads="1"/>
              </p:cNvSpPr>
              <p:nvPr/>
            </p:nvSpPr>
            <p:spPr bwMode="auto">
              <a:xfrm>
                <a:off x="676" y="3767"/>
                <a:ext cx="1333" cy="2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dirty="0">
                    <a:solidFill>
                      <a:srgbClr val="000000"/>
                    </a:solidFill>
                    <a:latin typeface="Comic Sans MS" pitchFamily="66" charset="0"/>
                  </a:rPr>
                  <a:t>Practical driving test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p:grpSp>
        <p:sp>
          <p:nvSpPr>
            <p:cNvPr id="36888" name="Freeform 60"/>
            <p:cNvSpPr>
              <a:spLocks/>
            </p:cNvSpPr>
            <p:nvPr/>
          </p:nvSpPr>
          <p:spPr bwMode="auto">
            <a:xfrm>
              <a:off x="2945" y="2614"/>
              <a:ext cx="2590" cy="499"/>
            </a:xfrm>
            <a:custGeom>
              <a:avLst/>
              <a:gdLst>
                <a:gd name="T0" fmla="*/ 117 w 2472"/>
                <a:gd name="T1" fmla="*/ 0 h 720"/>
                <a:gd name="T2" fmla="*/ 72 w 2472"/>
                <a:gd name="T3" fmla="*/ 4 h 720"/>
                <a:gd name="T4" fmla="*/ 36 w 2472"/>
                <a:gd name="T5" fmla="*/ 12 h 720"/>
                <a:gd name="T6" fmla="*/ 12 w 2472"/>
                <a:gd name="T7" fmla="*/ 24 h 720"/>
                <a:gd name="T8" fmla="*/ 0 w 2472"/>
                <a:gd name="T9" fmla="*/ 40 h 720"/>
                <a:gd name="T10" fmla="*/ 0 w 2472"/>
                <a:gd name="T11" fmla="*/ 200 h 720"/>
                <a:gd name="T12" fmla="*/ 12 w 2472"/>
                <a:gd name="T13" fmla="*/ 216 h 720"/>
                <a:gd name="T14" fmla="*/ 36 w 2472"/>
                <a:gd name="T15" fmla="*/ 228 h 720"/>
                <a:gd name="T16" fmla="*/ 72 w 2472"/>
                <a:gd name="T17" fmla="*/ 236 h 720"/>
                <a:gd name="T18" fmla="*/ 117 w 2472"/>
                <a:gd name="T19" fmla="*/ 240 h 720"/>
                <a:gd name="T20" fmla="*/ 2319 w 2472"/>
                <a:gd name="T21" fmla="*/ 240 h 720"/>
                <a:gd name="T22" fmla="*/ 2364 w 2472"/>
                <a:gd name="T23" fmla="*/ 236 h 720"/>
                <a:gd name="T24" fmla="*/ 2400 w 2472"/>
                <a:gd name="T25" fmla="*/ 228 h 720"/>
                <a:gd name="T26" fmla="*/ 2424 w 2472"/>
                <a:gd name="T27" fmla="*/ 216 h 720"/>
                <a:gd name="T28" fmla="*/ 2436 w 2472"/>
                <a:gd name="T29" fmla="*/ 200 h 720"/>
                <a:gd name="T30" fmla="*/ 2436 w 2472"/>
                <a:gd name="T31" fmla="*/ 40 h 720"/>
                <a:gd name="T32" fmla="*/ 2424 w 2472"/>
                <a:gd name="T33" fmla="*/ 24 h 720"/>
                <a:gd name="T34" fmla="*/ 2400 w 2472"/>
                <a:gd name="T35" fmla="*/ 12 h 720"/>
                <a:gd name="T36" fmla="*/ 2364 w 2472"/>
                <a:gd name="T37" fmla="*/ 4 h 720"/>
                <a:gd name="T38" fmla="*/ 2319 w 2472"/>
                <a:gd name="T39" fmla="*/ 0 h 720"/>
                <a:gd name="T40" fmla="*/ 117 w 2472"/>
                <a:gd name="T41" fmla="*/ 0 h 7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72"/>
                <a:gd name="T64" fmla="*/ 0 h 720"/>
                <a:gd name="T65" fmla="*/ 2472 w 2472"/>
                <a:gd name="T66" fmla="*/ 720 h 7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72" h="720">
                  <a:moveTo>
                    <a:pt x="120" y="0"/>
                  </a:moveTo>
                  <a:lnTo>
                    <a:pt x="72" y="12"/>
                  </a:lnTo>
                  <a:lnTo>
                    <a:pt x="36" y="36"/>
                  </a:lnTo>
                  <a:lnTo>
                    <a:pt x="12" y="72"/>
                  </a:lnTo>
                  <a:lnTo>
                    <a:pt x="0" y="120"/>
                  </a:lnTo>
                  <a:lnTo>
                    <a:pt x="0" y="600"/>
                  </a:lnTo>
                  <a:lnTo>
                    <a:pt x="12" y="648"/>
                  </a:lnTo>
                  <a:lnTo>
                    <a:pt x="36" y="684"/>
                  </a:lnTo>
                  <a:lnTo>
                    <a:pt x="72" y="708"/>
                  </a:lnTo>
                  <a:lnTo>
                    <a:pt x="120" y="720"/>
                  </a:lnTo>
                  <a:lnTo>
                    <a:pt x="2352" y="720"/>
                  </a:lnTo>
                  <a:lnTo>
                    <a:pt x="2400" y="708"/>
                  </a:lnTo>
                  <a:lnTo>
                    <a:pt x="2436" y="684"/>
                  </a:lnTo>
                  <a:lnTo>
                    <a:pt x="2460" y="648"/>
                  </a:lnTo>
                  <a:lnTo>
                    <a:pt x="2472" y="600"/>
                  </a:lnTo>
                  <a:lnTo>
                    <a:pt x="2472" y="120"/>
                  </a:lnTo>
                  <a:lnTo>
                    <a:pt x="2460" y="72"/>
                  </a:lnTo>
                  <a:lnTo>
                    <a:pt x="2436" y="36"/>
                  </a:lnTo>
                  <a:lnTo>
                    <a:pt x="2400" y="12"/>
                  </a:lnTo>
                  <a:lnTo>
                    <a:pt x="2352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600" dirty="0"/>
            </a:p>
          </p:txBody>
        </p:sp>
        <p:sp>
          <p:nvSpPr>
            <p:cNvPr id="36889" name="Rectangle 61"/>
            <p:cNvSpPr>
              <a:spLocks noChangeArrowheads="1"/>
            </p:cNvSpPr>
            <p:nvPr/>
          </p:nvSpPr>
          <p:spPr bwMode="auto">
            <a:xfrm>
              <a:off x="3285" y="2655"/>
              <a:ext cx="16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F608F6"/>
                  </a:solidFill>
                  <a:latin typeface="Comic Sans MS" pitchFamily="66" charset="0"/>
                </a:rPr>
                <a:t>Stage 3: Second follow-up</a:t>
              </a:r>
            </a:p>
          </p:txBody>
        </p:sp>
        <p:sp>
          <p:nvSpPr>
            <p:cNvPr id="36890" name="Rectangle 62"/>
            <p:cNvSpPr>
              <a:spLocks noChangeArrowheads="1"/>
            </p:cNvSpPr>
            <p:nvPr/>
          </p:nvSpPr>
          <p:spPr bwMode="auto">
            <a:xfrm>
              <a:off x="3420" y="2835"/>
              <a:ext cx="18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  <a:latin typeface="Comic Sans MS" pitchFamily="66" charset="0"/>
                </a:rPr>
                <a:t>Telephone Interview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91" name="Freeform 63"/>
            <p:cNvSpPr>
              <a:spLocks/>
            </p:cNvSpPr>
            <p:nvPr/>
          </p:nvSpPr>
          <p:spPr bwMode="auto">
            <a:xfrm>
              <a:off x="2465" y="2836"/>
              <a:ext cx="426" cy="150"/>
            </a:xfrm>
            <a:custGeom>
              <a:avLst/>
              <a:gdLst>
                <a:gd name="T0" fmla="*/ 0 w 426"/>
                <a:gd name="T1" fmla="*/ 72 h 150"/>
                <a:gd name="T2" fmla="*/ 84 w 426"/>
                <a:gd name="T3" fmla="*/ 150 h 150"/>
                <a:gd name="T4" fmla="*/ 84 w 426"/>
                <a:gd name="T5" fmla="*/ 114 h 150"/>
                <a:gd name="T6" fmla="*/ 342 w 426"/>
                <a:gd name="T7" fmla="*/ 114 h 150"/>
                <a:gd name="T8" fmla="*/ 342 w 426"/>
                <a:gd name="T9" fmla="*/ 150 h 150"/>
                <a:gd name="T10" fmla="*/ 426 w 426"/>
                <a:gd name="T11" fmla="*/ 72 h 150"/>
                <a:gd name="T12" fmla="*/ 342 w 426"/>
                <a:gd name="T13" fmla="*/ 0 h 150"/>
                <a:gd name="T14" fmla="*/ 342 w 426"/>
                <a:gd name="T15" fmla="*/ 36 h 150"/>
                <a:gd name="T16" fmla="*/ 84 w 426"/>
                <a:gd name="T17" fmla="*/ 36 h 150"/>
                <a:gd name="T18" fmla="*/ 84 w 426"/>
                <a:gd name="T19" fmla="*/ 0 h 150"/>
                <a:gd name="T20" fmla="*/ 0 w 426"/>
                <a:gd name="T21" fmla="*/ 72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6"/>
                <a:gd name="T34" fmla="*/ 0 h 150"/>
                <a:gd name="T35" fmla="*/ 426 w 426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6" h="150">
                  <a:moveTo>
                    <a:pt x="0" y="72"/>
                  </a:moveTo>
                  <a:lnTo>
                    <a:pt x="84" y="150"/>
                  </a:lnTo>
                  <a:lnTo>
                    <a:pt x="84" y="114"/>
                  </a:lnTo>
                  <a:lnTo>
                    <a:pt x="342" y="114"/>
                  </a:lnTo>
                  <a:lnTo>
                    <a:pt x="342" y="150"/>
                  </a:lnTo>
                  <a:lnTo>
                    <a:pt x="426" y="72"/>
                  </a:lnTo>
                  <a:lnTo>
                    <a:pt x="342" y="0"/>
                  </a:lnTo>
                  <a:lnTo>
                    <a:pt x="342" y="36"/>
                  </a:lnTo>
                  <a:lnTo>
                    <a:pt x="84" y="36"/>
                  </a:lnTo>
                  <a:lnTo>
                    <a:pt x="84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608F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600" dirty="0"/>
            </a:p>
          </p:txBody>
        </p:sp>
        <p:sp>
          <p:nvSpPr>
            <p:cNvPr id="36892" name="Text Box 64"/>
            <p:cNvSpPr txBox="1">
              <a:spLocks noChangeArrowheads="1"/>
            </p:cNvSpPr>
            <p:nvPr/>
          </p:nvSpPr>
          <p:spPr bwMode="auto">
            <a:xfrm>
              <a:off x="249" y="2115"/>
              <a:ext cx="141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dirty="0">
                  <a:solidFill>
                    <a:srgbClr val="33CCCC"/>
                  </a:solidFill>
                  <a:latin typeface="Comic Sans MS" pitchFamily="66" charset="0"/>
                </a:rPr>
                <a:t>minimum 12 months</a:t>
              </a:r>
              <a:endParaRPr lang="en-GB" sz="1600" dirty="0">
                <a:latin typeface="Comic Sans MS" pitchFamily="66" charset="0"/>
              </a:endParaRPr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3635375" y="3068638"/>
            <a:ext cx="5267325" cy="719137"/>
            <a:chOff x="2290" y="1933"/>
            <a:chExt cx="3318" cy="453"/>
          </a:xfrm>
        </p:grpSpPr>
        <p:sp>
          <p:nvSpPr>
            <p:cNvPr id="36876" name="Freeform 66"/>
            <p:cNvSpPr>
              <a:spLocks/>
            </p:cNvSpPr>
            <p:nvPr/>
          </p:nvSpPr>
          <p:spPr bwMode="auto">
            <a:xfrm>
              <a:off x="2922" y="1933"/>
              <a:ext cx="2686" cy="453"/>
            </a:xfrm>
            <a:custGeom>
              <a:avLst/>
              <a:gdLst>
                <a:gd name="T0" fmla="*/ 117 w 2670"/>
                <a:gd name="T1" fmla="*/ 0 h 690"/>
                <a:gd name="T2" fmla="*/ 72 w 2670"/>
                <a:gd name="T3" fmla="*/ 3 h 690"/>
                <a:gd name="T4" fmla="*/ 36 w 2670"/>
                <a:gd name="T5" fmla="*/ 11 h 690"/>
                <a:gd name="T6" fmla="*/ 12 w 2670"/>
                <a:gd name="T7" fmla="*/ 20 h 690"/>
                <a:gd name="T8" fmla="*/ 0 w 2670"/>
                <a:gd name="T9" fmla="*/ 32 h 690"/>
                <a:gd name="T10" fmla="*/ 0 w 2670"/>
                <a:gd name="T11" fmla="*/ 163 h 690"/>
                <a:gd name="T12" fmla="*/ 12 w 2670"/>
                <a:gd name="T13" fmla="*/ 175 h 690"/>
                <a:gd name="T14" fmla="*/ 36 w 2670"/>
                <a:gd name="T15" fmla="*/ 185 h 690"/>
                <a:gd name="T16" fmla="*/ 72 w 2670"/>
                <a:gd name="T17" fmla="*/ 192 h 690"/>
                <a:gd name="T18" fmla="*/ 117 w 2670"/>
                <a:gd name="T19" fmla="*/ 195 h 690"/>
                <a:gd name="T20" fmla="*/ 2601 w 2670"/>
                <a:gd name="T21" fmla="*/ 195 h 690"/>
                <a:gd name="T22" fmla="*/ 2646 w 2670"/>
                <a:gd name="T23" fmla="*/ 192 h 690"/>
                <a:gd name="T24" fmla="*/ 2682 w 2670"/>
                <a:gd name="T25" fmla="*/ 185 h 690"/>
                <a:gd name="T26" fmla="*/ 2706 w 2670"/>
                <a:gd name="T27" fmla="*/ 175 h 690"/>
                <a:gd name="T28" fmla="*/ 2718 w 2670"/>
                <a:gd name="T29" fmla="*/ 163 h 690"/>
                <a:gd name="T30" fmla="*/ 2718 w 2670"/>
                <a:gd name="T31" fmla="*/ 32 h 690"/>
                <a:gd name="T32" fmla="*/ 2706 w 2670"/>
                <a:gd name="T33" fmla="*/ 20 h 690"/>
                <a:gd name="T34" fmla="*/ 2682 w 2670"/>
                <a:gd name="T35" fmla="*/ 11 h 690"/>
                <a:gd name="T36" fmla="*/ 2646 w 2670"/>
                <a:gd name="T37" fmla="*/ 3 h 690"/>
                <a:gd name="T38" fmla="*/ 2601 w 2670"/>
                <a:gd name="T39" fmla="*/ 0 h 690"/>
                <a:gd name="T40" fmla="*/ 117 w 2670"/>
                <a:gd name="T41" fmla="*/ 0 h 6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70"/>
                <a:gd name="T64" fmla="*/ 0 h 690"/>
                <a:gd name="T65" fmla="*/ 2670 w 2670"/>
                <a:gd name="T66" fmla="*/ 690 h 69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70" h="690">
                  <a:moveTo>
                    <a:pt x="114" y="0"/>
                  </a:moveTo>
                  <a:lnTo>
                    <a:pt x="72" y="12"/>
                  </a:lnTo>
                  <a:lnTo>
                    <a:pt x="36" y="36"/>
                  </a:lnTo>
                  <a:lnTo>
                    <a:pt x="12" y="72"/>
                  </a:lnTo>
                  <a:lnTo>
                    <a:pt x="0" y="114"/>
                  </a:lnTo>
                  <a:lnTo>
                    <a:pt x="0" y="576"/>
                  </a:lnTo>
                  <a:lnTo>
                    <a:pt x="12" y="618"/>
                  </a:lnTo>
                  <a:lnTo>
                    <a:pt x="36" y="654"/>
                  </a:lnTo>
                  <a:lnTo>
                    <a:pt x="72" y="678"/>
                  </a:lnTo>
                  <a:lnTo>
                    <a:pt x="114" y="690"/>
                  </a:lnTo>
                  <a:lnTo>
                    <a:pt x="2556" y="690"/>
                  </a:lnTo>
                  <a:lnTo>
                    <a:pt x="2598" y="678"/>
                  </a:lnTo>
                  <a:lnTo>
                    <a:pt x="2634" y="654"/>
                  </a:lnTo>
                  <a:lnTo>
                    <a:pt x="2658" y="618"/>
                  </a:lnTo>
                  <a:lnTo>
                    <a:pt x="2670" y="576"/>
                  </a:lnTo>
                  <a:lnTo>
                    <a:pt x="2670" y="114"/>
                  </a:lnTo>
                  <a:lnTo>
                    <a:pt x="2658" y="72"/>
                  </a:lnTo>
                  <a:lnTo>
                    <a:pt x="2634" y="36"/>
                  </a:lnTo>
                  <a:lnTo>
                    <a:pt x="2598" y="12"/>
                  </a:lnTo>
                  <a:lnTo>
                    <a:pt x="2556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600" dirty="0"/>
            </a:p>
          </p:txBody>
        </p:sp>
        <p:sp>
          <p:nvSpPr>
            <p:cNvPr id="36877" name="Rectangle 67"/>
            <p:cNvSpPr>
              <a:spLocks noChangeArrowheads="1"/>
            </p:cNvSpPr>
            <p:nvPr/>
          </p:nvSpPr>
          <p:spPr bwMode="auto">
            <a:xfrm>
              <a:off x="2975" y="2165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</a:rPr>
                <a:t> 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78" name="Rectangle 68"/>
            <p:cNvSpPr>
              <a:spLocks noChangeArrowheads="1"/>
            </p:cNvSpPr>
            <p:nvPr/>
          </p:nvSpPr>
          <p:spPr bwMode="auto">
            <a:xfrm>
              <a:off x="2999" y="2185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</a:rPr>
                <a:t> 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79" name="Rectangle 69"/>
            <p:cNvSpPr>
              <a:spLocks noChangeArrowheads="1"/>
            </p:cNvSpPr>
            <p:nvPr/>
          </p:nvSpPr>
          <p:spPr bwMode="auto">
            <a:xfrm>
              <a:off x="3017" y="2175"/>
              <a:ext cx="3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  <a:latin typeface="CG Times" pitchFamily="18" charset="0"/>
                </a:rPr>
                <a:t> 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80" name="Rectangle 70"/>
            <p:cNvSpPr>
              <a:spLocks noChangeArrowheads="1"/>
            </p:cNvSpPr>
            <p:nvPr/>
          </p:nvSpPr>
          <p:spPr bwMode="auto">
            <a:xfrm>
              <a:off x="3330" y="1980"/>
              <a:ext cx="5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Comic Sans MS" pitchFamily="66" charset="0"/>
                </a:rPr>
                <a:t>Stage </a:t>
              </a:r>
              <a:r>
                <a:rPr lang="en-GB" sz="1600" b="1" dirty="0" smtClean="0">
                  <a:solidFill>
                    <a:srgbClr val="FF0000"/>
                  </a:solidFill>
                  <a:latin typeface="Comic Sans MS" pitchFamily="66" charset="0"/>
                </a:rPr>
                <a:t>2:</a:t>
              </a:r>
              <a:endParaRPr lang="en-GB" sz="16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6881" name="Rectangle 71"/>
            <p:cNvSpPr>
              <a:spLocks noChangeArrowheads="1"/>
            </p:cNvSpPr>
            <p:nvPr/>
          </p:nvSpPr>
          <p:spPr bwMode="auto">
            <a:xfrm>
              <a:off x="3555" y="2001"/>
              <a:ext cx="3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en-GB" sz="1600" dirty="0">
                <a:solidFill>
                  <a:srgbClr val="F608F6"/>
                </a:solidFill>
                <a:latin typeface="Comic Sans MS" pitchFamily="66" charset="0"/>
              </a:endParaRPr>
            </a:p>
          </p:txBody>
        </p:sp>
        <p:sp>
          <p:nvSpPr>
            <p:cNvPr id="36882" name="Rectangle 72"/>
            <p:cNvSpPr>
              <a:spLocks noChangeArrowheads="1"/>
            </p:cNvSpPr>
            <p:nvPr/>
          </p:nvSpPr>
          <p:spPr bwMode="auto">
            <a:xfrm>
              <a:off x="3915" y="1980"/>
              <a:ext cx="11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GB" sz="1600" b="1" dirty="0">
                  <a:solidFill>
                    <a:srgbClr val="FF0000"/>
                  </a:solidFill>
                  <a:latin typeface="Comic Sans MS" pitchFamily="66" charset="0"/>
                </a:rPr>
                <a:t>Parent Interview</a:t>
              </a:r>
              <a:r>
                <a:rPr lang="en-GB" sz="1600" b="1" dirty="0">
                  <a:solidFill>
                    <a:srgbClr val="F608F6"/>
                  </a:solidFill>
                  <a:latin typeface="Comic Sans MS" pitchFamily="66" charset="0"/>
                </a:rPr>
                <a:t> 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83" name="Rectangle 73"/>
            <p:cNvSpPr>
              <a:spLocks noChangeArrowheads="1"/>
            </p:cNvSpPr>
            <p:nvPr/>
          </p:nvSpPr>
          <p:spPr bwMode="auto">
            <a:xfrm>
              <a:off x="3375" y="2160"/>
              <a:ext cx="20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GB" sz="1600" dirty="0">
                  <a:solidFill>
                    <a:srgbClr val="000000"/>
                  </a:solidFill>
                  <a:latin typeface="Comic Sans MS" pitchFamily="66" charset="0"/>
                </a:rPr>
                <a:t>Telephone Interview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36884" name="Freeform 74"/>
            <p:cNvSpPr>
              <a:spLocks/>
            </p:cNvSpPr>
            <p:nvPr/>
          </p:nvSpPr>
          <p:spPr bwMode="auto">
            <a:xfrm rot="1402577">
              <a:off x="2290" y="1979"/>
              <a:ext cx="625" cy="130"/>
            </a:xfrm>
            <a:custGeom>
              <a:avLst/>
              <a:gdLst>
                <a:gd name="T0" fmla="*/ 0 w 426"/>
                <a:gd name="T1" fmla="*/ 47 h 150"/>
                <a:gd name="T2" fmla="*/ 264 w 426"/>
                <a:gd name="T3" fmla="*/ 98 h 150"/>
                <a:gd name="T4" fmla="*/ 264 w 426"/>
                <a:gd name="T5" fmla="*/ 75 h 150"/>
                <a:gd name="T6" fmla="*/ 1081 w 426"/>
                <a:gd name="T7" fmla="*/ 75 h 150"/>
                <a:gd name="T8" fmla="*/ 1081 w 426"/>
                <a:gd name="T9" fmla="*/ 98 h 150"/>
                <a:gd name="T10" fmla="*/ 1345 w 426"/>
                <a:gd name="T11" fmla="*/ 47 h 150"/>
                <a:gd name="T12" fmla="*/ 1081 w 426"/>
                <a:gd name="T13" fmla="*/ 0 h 150"/>
                <a:gd name="T14" fmla="*/ 1081 w 426"/>
                <a:gd name="T15" fmla="*/ 23 h 150"/>
                <a:gd name="T16" fmla="*/ 264 w 426"/>
                <a:gd name="T17" fmla="*/ 23 h 150"/>
                <a:gd name="T18" fmla="*/ 264 w 426"/>
                <a:gd name="T19" fmla="*/ 0 h 150"/>
                <a:gd name="T20" fmla="*/ 0 w 426"/>
                <a:gd name="T21" fmla="*/ 47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6"/>
                <a:gd name="T34" fmla="*/ 0 h 150"/>
                <a:gd name="T35" fmla="*/ 426 w 426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6" h="150">
                  <a:moveTo>
                    <a:pt x="0" y="72"/>
                  </a:moveTo>
                  <a:lnTo>
                    <a:pt x="84" y="150"/>
                  </a:lnTo>
                  <a:lnTo>
                    <a:pt x="84" y="114"/>
                  </a:lnTo>
                  <a:lnTo>
                    <a:pt x="342" y="114"/>
                  </a:lnTo>
                  <a:lnTo>
                    <a:pt x="342" y="150"/>
                  </a:lnTo>
                  <a:lnTo>
                    <a:pt x="426" y="72"/>
                  </a:lnTo>
                  <a:lnTo>
                    <a:pt x="342" y="0"/>
                  </a:lnTo>
                  <a:lnTo>
                    <a:pt x="342" y="36"/>
                  </a:lnTo>
                  <a:lnTo>
                    <a:pt x="84" y="36"/>
                  </a:lnTo>
                  <a:lnTo>
                    <a:pt x="84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60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7920880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064606"/>
                <a:gridCol w="2428137"/>
                <a:gridCol w="2428137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while talking on a handheld cell phone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Slightly 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7920880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064606"/>
                <a:gridCol w="2428137"/>
                <a:gridCol w="2428137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while talking on a hands free cell phone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Slightly 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u="sng" dirty="0" smtClean="0">
                <a:solidFill>
                  <a:schemeClr val="tx1"/>
                </a:solidFill>
              </a:rPr>
              <a:t>YOU</a:t>
            </a:r>
            <a:r>
              <a:rPr lang="en-NZ" dirty="0" smtClean="0">
                <a:solidFill>
                  <a:schemeClr val="tx1"/>
                </a:solidFill>
              </a:rPr>
              <a:t> are driving how safe is it to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7920880" cy="408186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064606"/>
                <a:gridCol w="2428137"/>
                <a:gridCol w="2428137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Drive while texting 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Learner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 smtClean="0">
                          <a:solidFill>
                            <a:srgbClr val="002060"/>
                          </a:solidFill>
                        </a:rPr>
                        <a:t>Restricted </a:t>
                      </a: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en-NZ" sz="2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Never safe</a:t>
                      </a:r>
                      <a:endParaRPr lang="en-N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</a:rPr>
                        <a:t>Mostly/always safe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Slightly higher % females report never safe and higher % males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NZ" sz="2000" i="1" dirty="0" smtClean="0">
                          <a:solidFill>
                            <a:srgbClr val="002060"/>
                          </a:solidFill>
                        </a:rPr>
                        <a:t>always safe</a:t>
                      </a:r>
                      <a:r>
                        <a:rPr lang="en-NZ" sz="200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Drink-driving 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19672" y="1916832"/>
          <a:ext cx="5400600" cy="2708455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89504"/>
                <a:gridCol w="1655548"/>
                <a:gridCol w="1655548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How often did you drive within two hours of drinking at least one alcoholic drink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Learner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Restricted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Never 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90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73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endParaRPr lang="en-NZ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At least once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For those who had driven after drinking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5656" y="2060848"/>
          <a:ext cx="5976665" cy="2604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140397"/>
                <a:gridCol w="2140397"/>
                <a:gridCol w="1695871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On how many occasions do you think you were over the legal limit for you to drive?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Learner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Restricted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Never 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51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43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At least  once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49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08912" cy="11430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For those who had driven after drinking 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2132856"/>
          <a:ext cx="6048673" cy="26041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166185"/>
                <a:gridCol w="2166185"/>
                <a:gridCol w="1716303"/>
              </a:tblGrid>
              <a:tr h="596705">
                <a:tc gridSpan="3">
                  <a:txBody>
                    <a:bodyPr/>
                    <a:lstStyle/>
                    <a:p>
                      <a:r>
                        <a:rPr lang="en-NZ" sz="2400" b="0" i="1" dirty="0" smtClean="0">
                          <a:solidFill>
                            <a:srgbClr val="002060"/>
                          </a:solidFill>
                        </a:rPr>
                        <a:t>On how many occasions do you think you had too much to drink to be able to drive safely ?</a:t>
                      </a:r>
                      <a:endParaRPr lang="en-NZ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Learner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Restricted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15">
                <a:tc>
                  <a:txBody>
                    <a:bodyPr/>
                    <a:lstStyle/>
                    <a:p>
                      <a:endParaRPr lang="en-NZ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Never 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76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b="0" i="0" u="none" strike="noStrike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71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705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At least once 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24</a:t>
                      </a:r>
                      <a:endParaRPr lang="en-NZ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NZ" dirty="0" smtClean="0"/>
              <a:t>In summary: How safe are our young drivers?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76864" cy="4032448"/>
          </a:xfrm>
        </p:spPr>
        <p:txBody>
          <a:bodyPr/>
          <a:lstStyle/>
          <a:p>
            <a:pPr marL="449263" lvl="3" algn="l">
              <a:buFont typeface="Arial" pitchFamily="34" charset="0"/>
              <a:buChar char="•"/>
            </a:pPr>
            <a:r>
              <a:rPr lang="en-NZ" sz="2800" dirty="0" smtClean="0"/>
              <a:t>Males riskier than females (except cell phones)</a:t>
            </a:r>
          </a:p>
          <a:p>
            <a:pPr marL="449263" lvl="3" algn="l">
              <a:buFont typeface="Arial" pitchFamily="34" charset="0"/>
              <a:buChar char="•"/>
            </a:pPr>
            <a:r>
              <a:rPr lang="en-NZ" sz="2800" dirty="0" smtClean="0"/>
              <a:t>Very confident in own ability –especially males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en-NZ" sz="2800" dirty="0" smtClean="0"/>
              <a:t>Driver distractions  </a:t>
            </a:r>
          </a:p>
          <a:p>
            <a:pPr marL="914400" lvl="3" algn="l">
              <a:buFont typeface="Arial" pitchFamily="34" charset="0"/>
              <a:buChar char="•"/>
            </a:pPr>
            <a:r>
              <a:rPr lang="en-NZ" sz="2800" dirty="0" smtClean="0"/>
              <a:t>cell phone use- txt high risk but still popular</a:t>
            </a:r>
          </a:p>
          <a:p>
            <a:pPr marL="914400" lvl="3" algn="l">
              <a:buFont typeface="Arial" pitchFamily="34" charset="0"/>
              <a:buChar char="•"/>
            </a:pPr>
            <a:r>
              <a:rPr lang="en-NZ" sz="2800" dirty="0" smtClean="0"/>
              <a:t>carrying passengers -low risk </a:t>
            </a:r>
          </a:p>
          <a:p>
            <a:pPr marL="449263" lvl="3" algn="l">
              <a:buFont typeface="Arial" pitchFamily="34" charset="0"/>
              <a:buChar char="•"/>
            </a:pPr>
            <a:r>
              <a:rPr lang="en-NZ" sz="2800" dirty="0" smtClean="0"/>
              <a:t>Speed –very popular, high preferred speed, much faster than others  </a:t>
            </a:r>
          </a:p>
          <a:p>
            <a:pPr marL="449263" lvl="3" algn="l">
              <a:buFont typeface="Arial" pitchFamily="34" charset="0"/>
              <a:buChar char="•"/>
            </a:pPr>
            <a:r>
              <a:rPr lang="en-NZ" sz="2800" dirty="0" smtClean="0"/>
              <a:t>Few “boy racers” (street races, donuts etc)</a:t>
            </a:r>
          </a:p>
          <a:p>
            <a:pPr marL="449263" lvl="3" algn="l">
              <a:buFont typeface="Arial" pitchFamily="34" charset="0"/>
              <a:buChar char="•"/>
            </a:pPr>
            <a:r>
              <a:rPr lang="en-NZ" sz="2800" dirty="0" smtClean="0"/>
              <a:t>Alcohol – high risk, but not for them  </a:t>
            </a:r>
          </a:p>
          <a:p>
            <a:pPr marL="457200" lvl="2" algn="l"/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 l="12570" r="12012"/>
          <a:stretch>
            <a:fillRect/>
          </a:stretch>
        </p:blipFill>
        <p:spPr bwMode="auto">
          <a:xfrm>
            <a:off x="7236296" y="5373216"/>
            <a:ext cx="1368152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5062" name="Picture 2"/>
          <p:cNvPicPr>
            <a:picLocks noChangeAspect="1" noChangeArrowheads="1"/>
          </p:cNvPicPr>
          <p:nvPr/>
        </p:nvPicPr>
        <p:blipFill>
          <a:blip r:embed="rId4" cstate="print"/>
          <a:srcRect l="18140" t="10661" r="13835" b="12177"/>
          <a:stretch>
            <a:fillRect/>
          </a:stretch>
        </p:blipFill>
        <p:spPr bwMode="auto">
          <a:xfrm>
            <a:off x="251520" y="1196752"/>
            <a:ext cx="1584176" cy="209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052736"/>
            <a:ext cx="6500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11560" y="3645024"/>
            <a:ext cx="80329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NZ" sz="2000" dirty="0">
                <a:latin typeface="+mj-lt"/>
              </a:rPr>
              <a:t>The New Zealand Drivers Study </a:t>
            </a:r>
            <a:r>
              <a:rPr lang="en-NZ" sz="2000" dirty="0" smtClean="0">
                <a:latin typeface="+mj-lt"/>
              </a:rPr>
              <a:t>has received funding from the Health Research Council of New Zealand,  Road Safety Trust,  Accident Compensation Corporation,  and support from the Driver Licence Registry and the New Zealand Automobile Association. </a:t>
            </a:r>
            <a:endParaRPr lang="en-NZ" sz="2000" dirty="0">
              <a:latin typeface="+mj-lt"/>
            </a:endParaRPr>
          </a:p>
        </p:txBody>
      </p:sp>
      <p:pic>
        <p:nvPicPr>
          <p:cNvPr id="8" name="Picture 7" descr="Home">
            <a:hlinkClick r:id="rId6" tooltip="Hom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5229200"/>
            <a:ext cx="2895016" cy="107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Road Safety Trust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5589240"/>
            <a:ext cx="17287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428604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Stage 1: Recruitment of cohort (n=3,992)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556792"/>
            <a:ext cx="7358114" cy="4536504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	face-to-face after LL test </a:t>
            </a:r>
          </a:p>
          <a:p>
            <a:pPr eaLnBrk="1" hangingPunct="1"/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1 Feb 2006 – 31 Jan 2008</a:t>
            </a:r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	at licensing centres (mainly NZAA) 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</a:rPr>
              <a:t>(75% participation) 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and  learner licensing courses 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</a:rPr>
              <a:t>(90% participation)</a:t>
            </a:r>
            <a:endParaRPr lang="en-US" dirty="0" smtClean="0">
              <a:solidFill>
                <a:schemeClr val="bg1"/>
              </a:solidFill>
            </a:endParaRPr>
          </a:p>
          <a:p>
            <a:pPr marL="808038" indent="-808038" eaLnBrk="1" hangingPunct="1"/>
            <a:r>
              <a:rPr lang="en-US" sz="2400" dirty="0" smtClean="0">
                <a:solidFill>
                  <a:schemeClr val="bg1"/>
                </a:solidFill>
              </a:rPr>
              <a:t>postcards in AA licensing centres in rural areas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	information sheets, signed consent obtained</a:t>
            </a:r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	self-administered paper questionnaire</a:t>
            </a:r>
          </a:p>
          <a:p>
            <a:pPr marL="808038" indent="-808038" eaLnBrk="1" hangingPunct="1"/>
            <a:r>
              <a:rPr lang="en-US" sz="2400" dirty="0" smtClean="0"/>
              <a:t>Preferably completed on site, also mail back option</a:t>
            </a:r>
          </a:p>
          <a:p>
            <a:pPr marL="808038" indent="-808038" eaLnBrk="1" hangingPunct="1"/>
            <a:r>
              <a:rPr lang="en-US" sz="2400" dirty="0" smtClean="0"/>
              <a:t>$20 MTA voucher for each completed interview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zma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0"/>
            <a:ext cx="4746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6067" name="Text Box 3"/>
          <p:cNvSpPr txBox="1">
            <a:spLocks noChangeArrowheads="1"/>
          </p:cNvSpPr>
          <p:nvPr/>
        </p:nvSpPr>
        <p:spPr bwMode="auto">
          <a:xfrm>
            <a:off x="2627784" y="5733256"/>
            <a:ext cx="3585010" cy="7905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DUNEDIN</a:t>
            </a:r>
          </a:p>
          <a:p>
            <a:pPr>
              <a:defRPr/>
            </a:pPr>
            <a:r>
              <a:rPr lang="en-US" sz="1800" b="1" dirty="0">
                <a:solidFill>
                  <a:srgbClr val="CC66FF"/>
                </a:solidFill>
                <a:latin typeface="+mn-lt"/>
              </a:rPr>
              <a:t>Assistant Research </a:t>
            </a:r>
            <a:r>
              <a:rPr lang="en-US" sz="1800" b="1" dirty="0" smtClean="0">
                <a:solidFill>
                  <a:srgbClr val="CC66FF"/>
                </a:solidFill>
                <a:latin typeface="+mn-lt"/>
              </a:rPr>
              <a:t>Fellow </a:t>
            </a:r>
            <a:r>
              <a:rPr lang="en-US" sz="1800" b="1" dirty="0">
                <a:solidFill>
                  <a:srgbClr val="CC66FF"/>
                </a:solidFill>
                <a:latin typeface="+mn-lt"/>
              </a:rPr>
              <a:t>Research </a:t>
            </a:r>
            <a:r>
              <a:rPr lang="en-US" sz="1800" b="1" dirty="0" smtClean="0">
                <a:solidFill>
                  <a:srgbClr val="CC66FF"/>
                </a:solidFill>
                <a:latin typeface="+mn-lt"/>
              </a:rPr>
              <a:t>Assistants at licensing centres</a:t>
            </a:r>
            <a:endParaRPr lang="en-US" sz="1800" b="1" dirty="0">
              <a:solidFill>
                <a:srgbClr val="CC66FF"/>
              </a:solidFill>
              <a:latin typeface="+mn-lt"/>
            </a:endParaRPr>
          </a:p>
          <a:p>
            <a:pPr>
              <a:lnSpc>
                <a:spcPct val="70000"/>
              </a:lnSpc>
              <a:defRPr/>
            </a:pPr>
            <a:endParaRPr lang="en-NZ" sz="1800" dirty="0">
              <a:latin typeface="+mn-lt"/>
            </a:endParaRPr>
          </a:p>
        </p:txBody>
      </p:sp>
      <p:sp>
        <p:nvSpPr>
          <p:cNvPr id="856068" name="Text Box 4"/>
          <p:cNvSpPr txBox="1">
            <a:spLocks noChangeArrowheads="1"/>
          </p:cNvSpPr>
          <p:nvPr/>
        </p:nvSpPr>
        <p:spPr bwMode="auto">
          <a:xfrm>
            <a:off x="3428992" y="4643446"/>
            <a:ext cx="3529012" cy="7905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CHRISTCHURCH</a:t>
            </a:r>
          </a:p>
          <a:p>
            <a:pPr>
              <a:lnSpc>
                <a:spcPct val="70000"/>
              </a:lnSpc>
              <a:defRPr/>
            </a:pPr>
            <a:r>
              <a:rPr lang="en-US" sz="1800" b="1" dirty="0">
                <a:solidFill>
                  <a:srgbClr val="CC66FF"/>
                </a:solidFill>
                <a:latin typeface="+mn-lt"/>
              </a:rPr>
              <a:t>Research </a:t>
            </a:r>
            <a:r>
              <a:rPr lang="en-US" sz="1800" b="1" dirty="0" smtClean="0">
                <a:solidFill>
                  <a:srgbClr val="CC66FF"/>
                </a:solidFill>
                <a:latin typeface="+mn-lt"/>
              </a:rPr>
              <a:t>Assistants at </a:t>
            </a:r>
          </a:p>
          <a:p>
            <a:pPr>
              <a:lnSpc>
                <a:spcPct val="70000"/>
              </a:lnSpc>
              <a:defRPr/>
            </a:pPr>
            <a:r>
              <a:rPr lang="en-US" sz="1800" b="1" dirty="0" smtClean="0">
                <a:solidFill>
                  <a:srgbClr val="CC66FF"/>
                </a:solidFill>
                <a:latin typeface="+mn-lt"/>
              </a:rPr>
              <a:t>NZAA licensing centres </a:t>
            </a:r>
            <a:endParaRPr lang="en-US" sz="1800" b="1" dirty="0">
              <a:solidFill>
                <a:srgbClr val="CC66FF"/>
              </a:solidFill>
              <a:latin typeface="+mn-lt"/>
            </a:endParaRPr>
          </a:p>
        </p:txBody>
      </p:sp>
      <p:sp>
        <p:nvSpPr>
          <p:cNvPr id="856069" name="Text Box 5"/>
          <p:cNvSpPr txBox="1">
            <a:spLocks noChangeArrowheads="1"/>
          </p:cNvSpPr>
          <p:nvPr/>
        </p:nvSpPr>
        <p:spPr bwMode="auto">
          <a:xfrm>
            <a:off x="4857750" y="3354388"/>
            <a:ext cx="2736850" cy="5032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lnSpc>
                <a:spcPct val="70000"/>
              </a:lnSpc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NAPIER / HASTINGS</a:t>
            </a:r>
          </a:p>
          <a:p>
            <a:pPr>
              <a:lnSpc>
                <a:spcPct val="6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 Taiwhenua o Heretaunga</a:t>
            </a:r>
            <a:endParaRPr lang="en-NZ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56070" name="Text Box 6"/>
          <p:cNvSpPr txBox="1">
            <a:spLocks noChangeArrowheads="1"/>
          </p:cNvSpPr>
          <p:nvPr/>
        </p:nvSpPr>
        <p:spPr bwMode="auto">
          <a:xfrm>
            <a:off x="214282" y="785794"/>
            <a:ext cx="3643338" cy="242887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AUCKLAND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Manukau Urban Maori Authority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Manukau Youth Resource Centre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Road Safety Group</a:t>
            </a:r>
          </a:p>
          <a:p>
            <a:pPr>
              <a:lnSpc>
                <a:spcPct val="70000"/>
              </a:lnSpc>
              <a:defRPr/>
            </a:pPr>
            <a:endParaRPr lang="en-US" sz="1800" b="1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70000"/>
              </a:lnSpc>
              <a:defRPr/>
            </a:pPr>
            <a:r>
              <a:rPr lang="en-US" sz="1800" b="1" dirty="0" smtClean="0">
                <a:solidFill>
                  <a:srgbClr val="CC66FF"/>
                </a:solidFill>
                <a:latin typeface="+mn-lt"/>
              </a:rPr>
              <a:t>Plus Research Assistants at NZAA licensing centres</a:t>
            </a:r>
          </a:p>
          <a:p>
            <a:pPr>
              <a:lnSpc>
                <a:spcPct val="70000"/>
              </a:lnSpc>
              <a:defRPr/>
            </a:pPr>
            <a:endParaRPr lang="en-US" sz="1800" b="1" dirty="0">
              <a:solidFill>
                <a:srgbClr val="CC66FF"/>
              </a:solidFill>
              <a:latin typeface="+mn-lt"/>
            </a:endParaRPr>
          </a:p>
          <a:p>
            <a:pPr>
              <a:lnSpc>
                <a:spcPct val="60000"/>
              </a:lnSpc>
              <a:defRPr/>
            </a:pPr>
            <a:endParaRPr lang="en-US" sz="1500" b="1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60000"/>
              </a:lnSpc>
              <a:defRPr/>
            </a:pPr>
            <a:endParaRPr lang="en-US" sz="15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56071" name="Text Box 7"/>
          <p:cNvSpPr txBox="1">
            <a:spLocks noChangeArrowheads="1"/>
          </p:cNvSpPr>
          <p:nvPr/>
        </p:nvSpPr>
        <p:spPr bwMode="auto">
          <a:xfrm>
            <a:off x="5929322" y="1714488"/>
            <a:ext cx="2663825" cy="4333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lnSpc>
                <a:spcPct val="70000"/>
              </a:lnSpc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RUATORIA</a:t>
            </a:r>
          </a:p>
          <a:p>
            <a:pPr>
              <a:lnSpc>
                <a:spcPct val="7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 Runanga o Ngati Porou</a:t>
            </a:r>
            <a:endParaRPr lang="en-NZ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56072" name="Text Box 8"/>
          <p:cNvSpPr txBox="1">
            <a:spLocks noChangeArrowheads="1"/>
          </p:cNvSpPr>
          <p:nvPr/>
        </p:nvSpPr>
        <p:spPr bwMode="auto">
          <a:xfrm>
            <a:off x="5643570" y="2357430"/>
            <a:ext cx="2735262" cy="431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lnSpc>
                <a:spcPct val="110000"/>
              </a:lnSpc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GISBORNE</a:t>
            </a:r>
          </a:p>
          <a:p>
            <a:pPr>
              <a:lnSpc>
                <a:spcPct val="5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Turanga Health CIP</a:t>
            </a:r>
          </a:p>
        </p:txBody>
      </p:sp>
      <p:sp>
        <p:nvSpPr>
          <p:cNvPr id="856074" name="Text Box 10"/>
          <p:cNvSpPr txBox="1">
            <a:spLocks noChangeArrowheads="1"/>
          </p:cNvSpPr>
          <p:nvPr/>
        </p:nvSpPr>
        <p:spPr bwMode="auto">
          <a:xfrm>
            <a:off x="5143504" y="2857496"/>
            <a:ext cx="2233613" cy="431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lnSpc>
                <a:spcPct val="80000"/>
              </a:lnSpc>
              <a:defRPr/>
            </a:pPr>
            <a:r>
              <a:rPr lang="en-US" sz="1800" b="1" dirty="0">
                <a:solidFill>
                  <a:srgbClr val="FCCC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WAIROA</a:t>
            </a:r>
          </a:p>
          <a:p>
            <a:pPr>
              <a:lnSpc>
                <a:spcPct val="70000"/>
              </a:lnSpc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Tairawhiti REAP</a:t>
            </a:r>
            <a:endParaRPr lang="en-NZ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2000250" y="4643438"/>
            <a:ext cx="1439863" cy="5715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>
              <a:defRPr/>
            </a:pPr>
            <a:endParaRPr lang="en-NZ" sz="7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4581128"/>
            <a:ext cx="183686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Postcards throughout NZ in rural areas and smaller centres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908720"/>
            <a:ext cx="5830887" cy="1266812"/>
          </a:xfrm>
        </p:spPr>
        <p:txBody>
          <a:bodyPr/>
          <a:lstStyle/>
          <a:p>
            <a:r>
              <a:rPr lang="en-US" sz="2800" dirty="0" smtClean="0"/>
              <a:t>Follow-up procedure for s</a:t>
            </a:r>
            <a:r>
              <a:rPr lang="en-US" dirty="0" smtClean="0">
                <a:solidFill>
                  <a:schemeClr val="tx1"/>
                </a:solidFill>
              </a:rPr>
              <a:t>tages 2 &amp; 3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00808"/>
            <a:ext cx="6912768" cy="46434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Driver </a:t>
            </a:r>
            <a:r>
              <a:rPr lang="en-US" sz="2400" dirty="0">
                <a:solidFill>
                  <a:schemeClr val="bg1"/>
                </a:solidFill>
              </a:rPr>
              <a:t>Licence Registry (DLR</a:t>
            </a:r>
            <a:r>
              <a:rPr lang="en-US" sz="2400" dirty="0" smtClean="0">
                <a:solidFill>
                  <a:schemeClr val="bg1"/>
                </a:solidFill>
              </a:rPr>
              <a:t>) created and maintain a </a:t>
            </a:r>
            <a:r>
              <a:rPr lang="en-US" sz="2400" dirty="0">
                <a:solidFill>
                  <a:schemeClr val="bg1"/>
                </a:solidFill>
              </a:rPr>
              <a:t>database of </a:t>
            </a:r>
            <a:r>
              <a:rPr lang="en-US" sz="2400" dirty="0" smtClean="0">
                <a:solidFill>
                  <a:schemeClr val="bg1"/>
                </a:solidFill>
              </a:rPr>
              <a:t>NZDS cohort 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Contact details plus licence &amp; offence data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Each week DLR </a:t>
            </a:r>
            <a:r>
              <a:rPr lang="en-US" sz="2400" dirty="0">
                <a:solidFill>
                  <a:schemeClr val="bg1"/>
                </a:solidFill>
              </a:rPr>
              <a:t>check database </a:t>
            </a:r>
            <a:r>
              <a:rPr lang="en-US" sz="2400" dirty="0" smtClean="0">
                <a:solidFill>
                  <a:schemeClr val="bg1"/>
                </a:solidFill>
              </a:rPr>
              <a:t>for changes and send us the details  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Change usually indicates progress to next stage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Computer assisted telephone interview arranged</a:t>
            </a: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908720"/>
            <a:ext cx="5830887" cy="1266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of 31 May 2011: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556792"/>
            <a:ext cx="6984776" cy="46434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74%  (n=2967) passed restricted licence test*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87% of them (n=2570) completed stage 2 interview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40% (n=1605)  passed full licence test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92%  of them (n=1481) completed stage 3 interview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Parent study interview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1200 (85% participation rate): 64% female, 36% male 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smtClean="0"/>
              <a:t>*all eligible for RL as of August 2008</a:t>
            </a:r>
            <a:endParaRPr lang="en-US" sz="2000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24744"/>
            <a:ext cx="7056784" cy="1266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National database follow-up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988840"/>
            <a:ext cx="6912768" cy="41044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98%  gave signed consent for access to their records up to 10 years after they get a full licence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TCR data from </a:t>
            </a:r>
            <a:r>
              <a:rPr lang="en-US" sz="2000" dirty="0" err="1" smtClean="0">
                <a:solidFill>
                  <a:schemeClr val="bg1"/>
                </a:solidFill>
              </a:rPr>
              <a:t>MoT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Traffic mortality &amp; hospitalisation data from  MoH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Offence data from DLR</a:t>
            </a:r>
          </a:p>
        </p:txBody>
      </p:sp>
      <p:pic>
        <p:nvPicPr>
          <p:cNvPr id="4" name="Picture 2" descr="University of Otag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ealthSciences">
  <a:themeElements>
    <a:clrScheme name="">
      <a:dk1>
        <a:srgbClr val="FEC8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9A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HealthScience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HealthScien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ealthScienc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ealthScienc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ealthScienc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ealthScien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ealthScien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ealthScien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10137</TotalTime>
  <Words>2031</Words>
  <Application>Microsoft Office PowerPoint</Application>
  <PresentationFormat>On-screen Show (4:3)</PresentationFormat>
  <Paragraphs>679</Paragraphs>
  <Slides>47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1_HealthSciences</vt:lpstr>
      <vt:lpstr>Custom Design</vt:lpstr>
      <vt:lpstr>Photo Editor Photo</vt:lpstr>
      <vt:lpstr>New Zealand Drivers Study:  Risky driving behaviour among learner and restricted licence drivers</vt:lpstr>
      <vt:lpstr>New Zealand Drivers Study:  a follow-up study of newly licensed drivers</vt:lpstr>
      <vt:lpstr>Study design </vt:lpstr>
      <vt:lpstr>Slide 4</vt:lpstr>
      <vt:lpstr>Stage 1: Recruitment of cohort (n=3,992)</vt:lpstr>
      <vt:lpstr>Slide 6</vt:lpstr>
      <vt:lpstr>Follow-up procedure for stages 2 &amp; 3  </vt:lpstr>
      <vt:lpstr>As of 31 May 2011: </vt:lpstr>
      <vt:lpstr>National database follow-up  </vt:lpstr>
      <vt:lpstr> Questionnaire items </vt:lpstr>
      <vt:lpstr>The following results based on:  </vt:lpstr>
      <vt:lpstr>Key demographic characteristics</vt:lpstr>
      <vt:lpstr>Key demographic characteristics</vt:lpstr>
      <vt:lpstr>Key demographic characteristics</vt:lpstr>
      <vt:lpstr>Key demographic characteristics</vt:lpstr>
      <vt:lpstr>Key demographic characteristics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Risky Driving Behaviours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In YOU are driving how safe is it to</vt:lpstr>
      <vt:lpstr>Drink-driving </vt:lpstr>
      <vt:lpstr>For those who had driven after drinking </vt:lpstr>
      <vt:lpstr>For those who had driven after drinking </vt:lpstr>
      <vt:lpstr>In summary: How safe are our young drivers?</vt:lpstr>
      <vt:lpstr>Slide 47</vt:lpstr>
    </vt:vector>
  </TitlesOfParts>
  <Company>IPRU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Dianne</dc:creator>
  <cp:lastModifiedBy>DThomson</cp:lastModifiedBy>
  <cp:revision>1134</cp:revision>
  <cp:lastPrinted>2003-09-15T00:29:05Z</cp:lastPrinted>
  <dcterms:created xsi:type="dcterms:W3CDTF">2001-06-15T03:59:36Z</dcterms:created>
  <dcterms:modified xsi:type="dcterms:W3CDTF">2011-09-08T03:59:04Z</dcterms:modified>
</cp:coreProperties>
</file>